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8" r:id="rId1"/>
  </p:sldMasterIdLst>
  <p:notesMasterIdLst>
    <p:notesMasterId r:id="rId43"/>
  </p:notesMasterIdLst>
  <p:sldIdLst>
    <p:sldId id="256" r:id="rId2"/>
    <p:sldId id="257" r:id="rId3"/>
    <p:sldId id="625" r:id="rId4"/>
    <p:sldId id="259" r:id="rId5"/>
    <p:sldId id="268" r:id="rId6"/>
    <p:sldId id="273" r:id="rId7"/>
    <p:sldId id="272" r:id="rId8"/>
    <p:sldId id="260" r:id="rId9"/>
    <p:sldId id="262" r:id="rId10"/>
    <p:sldId id="280" r:id="rId11"/>
    <p:sldId id="270" r:id="rId12"/>
    <p:sldId id="271" r:id="rId13"/>
    <p:sldId id="269" r:id="rId14"/>
    <p:sldId id="275" r:id="rId15"/>
    <p:sldId id="289" r:id="rId16"/>
    <p:sldId id="305" r:id="rId17"/>
    <p:sldId id="291" r:id="rId18"/>
    <p:sldId id="288" r:id="rId19"/>
    <p:sldId id="284" r:id="rId20"/>
    <p:sldId id="274" r:id="rId21"/>
    <p:sldId id="626" r:id="rId22"/>
    <p:sldId id="285" r:id="rId23"/>
    <p:sldId id="292" r:id="rId24"/>
    <p:sldId id="283" r:id="rId25"/>
    <p:sldId id="276" r:id="rId26"/>
    <p:sldId id="265" r:id="rId27"/>
    <p:sldId id="277" r:id="rId28"/>
    <p:sldId id="294" r:id="rId29"/>
    <p:sldId id="278" r:id="rId30"/>
    <p:sldId id="295" r:id="rId31"/>
    <p:sldId id="297" r:id="rId32"/>
    <p:sldId id="296" r:id="rId33"/>
    <p:sldId id="298" r:id="rId34"/>
    <p:sldId id="300" r:id="rId35"/>
    <p:sldId id="301" r:id="rId36"/>
    <p:sldId id="627" r:id="rId37"/>
    <p:sldId id="628" r:id="rId38"/>
    <p:sldId id="302" r:id="rId39"/>
    <p:sldId id="304" r:id="rId40"/>
    <p:sldId id="303" r:id="rId41"/>
    <p:sldId id="306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187" autoAdjust="0"/>
    <p:restoredTop sz="89412" autoAdjust="0"/>
  </p:normalViewPr>
  <p:slideViewPr>
    <p:cSldViewPr snapToGrid="0">
      <p:cViewPr varScale="1">
        <p:scale>
          <a:sx n="65" d="100"/>
          <a:sy n="65" d="100"/>
        </p:scale>
        <p:origin x="102" y="4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3C3BCA-4B44-4408-8C9B-13174DAF248B}" type="datetimeFigureOut">
              <a:rPr lang="en-US" smtClean="0"/>
              <a:t>7/18/2025</a:t>
            </a:fld>
            <a:endParaRPr lang="en-US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7EA94B-80E8-4351-9724-6222CD8D7D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4166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EA94B-80E8-4351-9724-6222CD8D7D2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970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EA94B-80E8-4351-9724-6222CD8D7D2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1007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EA94B-80E8-4351-9724-6222CD8D7D2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5955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We can still use return if complexity grows unexpectable.</a:t>
            </a:r>
          </a:p>
          <a:p>
            <a:endParaRPr lang="en-US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EA94B-80E8-4351-9724-6222CD8D7D2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640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We can still use return if complexity grows unexpectable.</a:t>
            </a:r>
          </a:p>
          <a:p>
            <a:endParaRPr lang="en-US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EA94B-80E8-4351-9724-6222CD8D7D2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097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EA94B-80E8-4351-9724-6222CD8D7D2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197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C4AC279-4962-A153-EDB5-811A44AAB0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2460738F-75A2-B908-7BCD-1BE6F1234F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4F46F2A-247B-3B75-BC36-7E4D78A6BC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A4401-9C2C-4756-BF37-2E69762F7E54}" type="datetime1">
              <a:rPr lang="en-US" smtClean="0"/>
              <a:t>7/18/2025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0F2DE92-BEF2-AA7F-F109-8DA27E0C90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Maxim Danilov, @danilovmy, maxim@wpshop.at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60CD16E-3E8A-A1B1-9417-CF0D7DD787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C6F6D-30C6-435B-87DF-1F64EACF28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4794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7323C3F-B2A5-687B-EDAB-C7064EC789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C6E31005-1C12-50C2-081C-1965F1B8D9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A6D4807-0C81-4A3E-EF64-B002282B47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D00AE-5D70-45F4-BCDD-82200D31E543}" type="datetime1">
              <a:rPr lang="en-US" smtClean="0"/>
              <a:t>7/18/2025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4CBB174-8DDE-B3E1-AE4E-FC581B98C1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Maxim Danilov, @danilovmy, maxim@wpshop.at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63C23AB-A0E3-A7ED-A5BD-A8ADA0996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C6F6D-30C6-435B-87DF-1F64EACF28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3867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12F9A1D0-770E-5BFA-34E8-788700D17C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1A9D1744-6325-B18E-5EF2-980D6FBC3B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5D3A388-81F4-69D4-623D-878002875D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0D0A5-B328-406B-8EF2-C2013E15BEB5}" type="datetime1">
              <a:rPr lang="en-US" smtClean="0"/>
              <a:t>7/18/2025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F421351-FC61-133B-868D-AAF1861355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Maxim Danilov, @danilovmy, maxim@wpshop.at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692D2C7-7E10-E189-FB03-16C33ED17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C6F6D-30C6-435B-87DF-1F64EACF28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1395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82B957-1A42-807C-8EC9-ED9D80011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E78EBCF-C592-835E-E4EA-1FD19A74A9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7B1F58F-589C-0A0B-EAF0-0D4C62ADE8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88786-A04C-41ED-A8A2-38E0A364B92B}" type="datetime1">
              <a:rPr lang="en-US" smtClean="0"/>
              <a:t>7/18/2025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4F3A873-6A41-69EC-C620-EBE70A2AD3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Maxim Danilov, @danilovmy, maxim@wpshop.at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6CB3550-0DD8-70BA-1DFA-9BCBB669C5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C6F6D-30C6-435B-87DF-1F64EACF28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0426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6A9DC58-8E04-9235-EBA6-EFD1ECE9A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effectLst>
                  <a:glow rad="533400">
                    <a:srgbClr val="FFFFFF">
                      <a:alpha val="85000"/>
                    </a:srgbClr>
                  </a:glow>
                </a:effectLst>
              </a:defRPr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9538533-525B-A031-9133-778A063FA7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>
                    <a:tint val="75000"/>
                  </a:schemeClr>
                </a:solidFill>
                <a:effectLst>
                  <a:glow rad="317500">
                    <a:srgbClr val="FFFFFF">
                      <a:alpha val="85000"/>
                    </a:srgbClr>
                  </a:glow>
                </a:effectLst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06B4D0D-45DB-8286-75CE-E078DC6445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DA679-FD1B-4369-AD4D-4E880ED93DBD}" type="datetime1">
              <a:rPr lang="en-US" smtClean="0"/>
              <a:t>7/18/2025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B809B9E-11B4-E338-E62D-F4E7F9EF76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Maxim Danilov, @danilovmy, maxim@wpshop.at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42D6E05-6A4C-7C6F-AD62-2573FBBEF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C6F6D-30C6-435B-87DF-1F64EACF28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9435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4B7B8CC-8573-63AF-EB7D-C28F1BCB83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3913DD8-70E9-9706-E377-6FDA98DDFA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BA5DD01B-116C-D774-944B-8CEFF5D4F4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0F759E7-DE7A-178E-67C4-7DA649B9E5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6597E0-F837-4980-BCC7-5BD4F6BB7598}" type="datetime1">
              <a:rPr lang="en-US" smtClean="0"/>
              <a:t>7/18/2025</a:t>
            </a:fld>
            <a:endParaRPr lang="en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5620247-113F-D8E7-F63B-4A06EE0978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Maxim Danilov, @danilovmy, maxim@wpshop.at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0232ACA-F9A0-CAC3-9A65-1280A704D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C6F6D-30C6-435B-87DF-1F64EACF28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0432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142D171-A544-A0B1-9C4A-1B7BE6B78B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0C3BFBA-8B4C-123A-7AA7-2ADD9C220C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2DF2D1C7-DA4A-0956-AE2D-BFBDC90624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3A41F77C-BF62-FB1D-A036-9A15BA199D0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AD23DD55-CFB2-C9FC-F0B7-1C5AF9AE791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EF1FA2C6-34D5-CBBF-C87F-FDCC3B9763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50B82-C437-4E56-8C80-B968C3D64931}" type="datetime1">
              <a:rPr lang="en-US" smtClean="0"/>
              <a:t>7/18/2025</a:t>
            </a:fld>
            <a:endParaRPr lang="en-US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8FB7E05D-A080-3542-FF00-4341010C87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Maxim Danilov, @danilovmy, maxim@wpshop.at</a:t>
            </a:r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EE4CBE4C-E83C-F611-E915-142882148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C6F6D-30C6-435B-87DF-1F64EACF28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8988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ED19EC9-F0AF-A453-8F77-966386691E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A1537F48-0C8E-144F-DED8-E18C3309E5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E7AD9-252E-46E0-9A5D-B90178318405}" type="datetime1">
              <a:rPr lang="en-US" smtClean="0"/>
              <a:t>7/18/2025</a:t>
            </a:fld>
            <a:endParaRPr lang="en-US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ACD4D225-681B-6948-859D-526011F0A1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Maxim Danilov, @danilovmy, maxim@wpshop.at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52392639-CD65-E6DC-8D84-A4D95DBBF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C6F6D-30C6-435B-87DF-1F64EACF28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728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D53A5C41-A8E3-D6A7-A4F7-6F670AD44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AFE80-3AC4-4D55-838B-2047573F430F}" type="datetime1">
              <a:rPr lang="en-US" smtClean="0"/>
              <a:t>7/18/2025</a:t>
            </a:fld>
            <a:endParaRPr lang="en-US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497852C5-7DDE-9F2D-C10C-E805704B4C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Maxim Danilov, @danilovmy, maxim@wpshop.at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BEB4A99-AC6C-F8DB-1E26-86B1E40E9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C6F6D-30C6-435B-87DF-1F64EACF28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1421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35688EF-9D5D-B6DD-288A-8161EA304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C91C341-23A4-4713-5A30-938E982A1D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5D66159-6842-79FA-F525-663369C187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8226E8A-A3D8-9C15-ABC5-F02432F079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EFCC63-5EFB-4720-8095-C4C6CBD29234}" type="datetime1">
              <a:rPr lang="en-US" smtClean="0"/>
              <a:t>7/18/2025</a:t>
            </a:fld>
            <a:endParaRPr lang="en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93F801D-0815-5F17-6CB1-B90D434438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Maxim Danilov, @danilovmy, maxim@wpshop.at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65D711C-A9C1-9737-9DD5-C2BFBA257D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C6F6D-30C6-435B-87DF-1F64EACF28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6636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6902B6B-6554-1E2F-7A7A-B3E7F13193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62090536-12EF-A940-0DFB-41A76CEC4A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EC48C01-BEB0-CABB-B8F7-BFA5212DB4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13BDEAD-D1CE-ECBA-34E5-1FC62D2AFD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F7D61-1E8D-4390-BD06-3B66CC430DA7}" type="datetime1">
              <a:rPr lang="en-US" smtClean="0"/>
              <a:t>7/18/2025</a:t>
            </a:fld>
            <a:endParaRPr lang="en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F7C33B6-A5BC-E84B-0F49-A0770E1165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Maxim Danilov, @danilovmy, maxim@wpshop.at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B4A955C-561A-763D-9DBF-3D51D8042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C6F6D-30C6-435B-87DF-1F64EACF28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3620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50B6E54-E862-61AE-2757-1A8946AE37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928163E-CF0D-22F4-CDF0-92EA18F9B6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D71E174-0AC1-1847-1D6F-1F1CD089767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A4121E-008A-4585-8A1F-AE4622746451}" type="datetime1">
              <a:rPr lang="en-US" smtClean="0"/>
              <a:t>7/18/2025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FF4F4A0-61F2-B196-7F4D-BFC3CF5B93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Maxim Danilov, @danilovmy, maxim@wpshop.at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0E8CA98-268B-AEAD-3321-82B29BB481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9C6F6D-30C6-435B-87DF-1F64EACF28E1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0D3075B-1920-70ED-5FD6-1C95F1D3C417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0" y="4738255"/>
            <a:ext cx="12192000" cy="2131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312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7" Type="http://schemas.microsoft.com/office/2007/relationships/hdphoto" Target="../media/hdphoto8.wdp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microsoft.com/office/2007/relationships/hdphoto" Target="../media/hdphoto7.wdp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gahjelle/pythonji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ahjelle/pythonji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9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microsoft.com/office/2007/relationships/hdphoto" Target="../media/hdphoto2.wdp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14.wdp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15.wdp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16.wdp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17.wdp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18.wdp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19.wdp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07/relationships/hdphoto" Target="../media/hdphoto20.wdp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mailto:maxim@wpshop.at" TargetMode="External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hyperlink" Target="https://adplist.org/mentors/maxim-danilov" TargetMode="Externa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image" Target="../media/image13.jpeg"/><Relationship Id="rId7" Type="http://schemas.openxmlformats.org/officeDocument/2006/relationships/image" Target="../media/image1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screen">
            <a:alphaModFix amt="46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D8C61D7-29FB-DFF6-2CEF-473EBDE1E9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494299"/>
            <a:ext cx="9144000" cy="1015664"/>
          </a:xfrm>
          <a:noFill/>
        </p:spPr>
        <p:txBody>
          <a:bodyPr/>
          <a:lstStyle/>
          <a:p>
            <a:r>
              <a:rPr lang="en-US">
                <a:effectLst>
                  <a:glow rad="508000">
                    <a:srgbClr val="FFFFFF">
                      <a:alpha val="96000"/>
                    </a:srgbClr>
                  </a:glow>
                </a:effectLst>
              </a:rPr>
              <a:t>The art of </a:t>
            </a:r>
            <a:r>
              <a:rPr lang="en-US" b="0">
                <a:solidFill>
                  <a:srgbClr val="D8226B"/>
                </a:solidFill>
                <a:effectLst>
                  <a:glow rad="508000">
                    <a:srgbClr val="FFFFFF">
                      <a:alpha val="96000"/>
                    </a:srgbClr>
                  </a:glow>
                </a:effectLst>
                <a:latin typeface="Consolas" panose="020B0609020204030204" pitchFamily="49" charset="0"/>
              </a:rPr>
              <a:t>yield</a:t>
            </a:r>
            <a:endParaRPr lang="en-US">
              <a:effectLst>
                <a:glow rad="508000">
                  <a:srgbClr val="FFFFFF">
                    <a:alpha val="96000"/>
                  </a:srgbClr>
                </a:glow>
              </a:effectLst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6E1D16B-068E-9AAE-E373-59B82A3348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43938"/>
            <a:ext cx="9144000" cy="1413861"/>
          </a:xfrm>
        </p:spPr>
        <p:txBody>
          <a:bodyPr>
            <a:noAutofit/>
          </a:bodyPr>
          <a:lstStyle/>
          <a:p>
            <a:r>
              <a:rPr lang="en-US" sz="3600">
                <a:effectLst>
                  <a:glow rad="457200">
                    <a:srgbClr val="FFFFFF">
                      <a:alpha val="77000"/>
                    </a:srgbClr>
                  </a:glow>
                </a:effectLst>
              </a:rPr>
              <a:t>Avoid </a:t>
            </a:r>
            <a:r>
              <a:rPr lang="en-US" sz="3600" b="0">
                <a:solidFill>
                  <a:srgbClr val="D8226B"/>
                </a:solidFill>
                <a:effectLst>
                  <a:glow rad="457200">
                    <a:srgbClr val="FFFFFF">
                      <a:alpha val="77000"/>
                    </a:srgbClr>
                  </a:glow>
                </a:effectLst>
                <a:latin typeface="Consolas" panose="020B0609020204030204" pitchFamily="49" charset="0"/>
              </a:rPr>
              <a:t>return</a:t>
            </a:r>
            <a:r>
              <a:rPr lang="en-US" sz="3600">
                <a:effectLst>
                  <a:glow rad="457200">
                    <a:srgbClr val="FFFFFF">
                      <a:alpha val="77000"/>
                    </a:srgbClr>
                  </a:glow>
                </a:effectLst>
              </a:rPr>
              <a:t> </a:t>
            </a:r>
            <a:r>
              <a:rPr lang="de-DE" sz="3600">
                <a:effectLst>
                  <a:glow rad="457200">
                    <a:srgbClr val="FFFFFF">
                      <a:alpha val="77000"/>
                    </a:srgbClr>
                  </a:glow>
                </a:effectLst>
              </a:rPr>
              <a:t>values</a:t>
            </a:r>
            <a:r>
              <a:rPr lang="en-US" sz="3600">
                <a:effectLst>
                  <a:glow rad="457200">
                    <a:srgbClr val="FFFFFF">
                      <a:alpha val="77000"/>
                    </a:srgbClr>
                  </a:glow>
                </a:effectLst>
              </a:rPr>
              <a:t> in your codebase</a:t>
            </a:r>
            <a:endParaRPr lang="ru-RU" sz="3600">
              <a:effectLst>
                <a:glow rad="457200">
                  <a:srgbClr val="FFFFFF">
                    <a:alpha val="77000"/>
                  </a:srgbClr>
                </a:glow>
              </a:effectLst>
            </a:endParaRPr>
          </a:p>
          <a:p>
            <a:endParaRPr lang="en-US" sz="2000">
              <a:effectLst>
                <a:glow rad="457200">
                  <a:srgbClr val="FFFFFF">
                    <a:alpha val="77000"/>
                  </a:srgbClr>
                </a:glow>
              </a:effectLst>
            </a:endParaRPr>
          </a:p>
          <a:p>
            <a:r>
              <a:rPr lang="en-US" sz="3600">
                <a:effectLst>
                  <a:glow rad="457200">
                    <a:srgbClr val="FFFFFF">
                      <a:alpha val="77000"/>
                    </a:srgbClr>
                  </a:glow>
                </a:effectLst>
              </a:rPr>
              <a:t>Maxim Danilov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E69EF7-9B49-5E2A-5572-7BF1BE08AFEF}"/>
              </a:ext>
            </a:extLst>
          </p:cNvPr>
          <p:cNvSpPr txBox="1"/>
          <p:nvPr/>
        </p:nvSpPr>
        <p:spPr>
          <a:xfrm>
            <a:off x="1721923" y="432433"/>
            <a:ext cx="609797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i="0">
                <a:solidFill>
                  <a:srgbClr val="151F38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EuroPython 2025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B1BDD5F-C3A2-6494-5F7A-B457D7C156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719" y="85496"/>
            <a:ext cx="1617204" cy="1617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980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CBBF244-872F-EC5B-7938-514F475C4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400"/>
              <a:t>in generators </a:t>
            </a:r>
            <a:r>
              <a:rPr lang="en-US" b="0">
                <a:solidFill>
                  <a:srgbClr val="D8226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/>
              <a:t> is not always return: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3BA33B8-15A4-DCDA-816E-5C40212059C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endParaRPr lang="ru-RU" i="1">
              <a:solidFill>
                <a:srgbClr val="66D9EF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b="1" i="1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1">
                <a:solidFill>
                  <a:srgbClr val="98CE2B"/>
                </a:solidFill>
                <a:effectLst/>
                <a:latin typeface="Consolas" panose="020B0609020204030204" pitchFamily="49" charset="0"/>
              </a:rPr>
              <a:t>test</a:t>
            </a:r>
            <a:r>
              <a:rPr lang="en-US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1">
                <a:solidFill>
                  <a:srgbClr val="D8226B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b="1" i="1">
                <a:solidFill>
                  <a:srgbClr val="E2861D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pPr marL="0" indent="0">
              <a:buNone/>
            </a:pPr>
            <a:r>
              <a:rPr lang="en-US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1">
                <a:solidFill>
                  <a:srgbClr val="D8226B"/>
                </a:solidFill>
                <a:effectLst/>
                <a:latin typeface="Consolas" panose="020B0609020204030204" pitchFamily="49" charset="0"/>
              </a:rPr>
              <a:t>yield</a:t>
            </a:r>
            <a:r>
              <a:rPr lang="en-US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1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US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(value)</a:t>
            </a:r>
          </a:p>
          <a:p>
            <a:pPr marL="0" indent="0">
              <a:buNone/>
            </a:pPr>
            <a:r>
              <a:rPr lang="en-US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1">
                <a:solidFill>
                  <a:srgbClr val="D8226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 value</a:t>
            </a:r>
            <a:endParaRPr lang="en-US" b="1"/>
          </a:p>
          <a:p>
            <a:endParaRPr lang="en-US"/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41A8AEC1-8A61-06FC-BEC1-C7E7A8733B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19800" y="1825625"/>
            <a:ext cx="6045819" cy="4351338"/>
          </a:xfrm>
        </p:spPr>
        <p:txBody>
          <a:bodyPr/>
          <a:lstStyle/>
          <a:p>
            <a:pPr marL="0" indent="0">
              <a:buNone/>
            </a:pPr>
            <a:endParaRPr lang="ru-RU"/>
          </a:p>
          <a:p>
            <a:pPr marL="0" indent="0">
              <a:buNone/>
            </a:pPr>
            <a:r>
              <a:rPr lang="en-US" b="1" i="1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1">
                <a:solidFill>
                  <a:srgbClr val="98CE2B"/>
                </a:solidFill>
                <a:effectLst/>
                <a:latin typeface="Consolas" panose="020B0609020204030204" pitchFamily="49" charset="0"/>
              </a:rPr>
              <a:t>test</a:t>
            </a:r>
            <a:r>
              <a:rPr lang="en-US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1">
                <a:solidFill>
                  <a:srgbClr val="D8226B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b="1" i="1">
                <a:solidFill>
                  <a:srgbClr val="E2861D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pPr marL="0" indent="0">
              <a:buNone/>
            </a:pPr>
            <a:r>
              <a:rPr lang="en-US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1">
                <a:solidFill>
                  <a:srgbClr val="D8226B"/>
                </a:solidFill>
                <a:effectLst/>
                <a:latin typeface="Consolas" panose="020B0609020204030204" pitchFamily="49" charset="0"/>
              </a:rPr>
              <a:t>yield</a:t>
            </a:r>
            <a:r>
              <a:rPr lang="en-US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1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US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(value)</a:t>
            </a:r>
          </a:p>
          <a:p>
            <a:pPr marL="0" indent="0">
              <a:buNone/>
            </a:pPr>
            <a:r>
              <a:rPr lang="en-US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1">
                <a:solidFill>
                  <a:srgbClr val="D8226B"/>
                </a:solidFill>
                <a:effectLst/>
                <a:latin typeface="Consolas" panose="020B0609020204030204" pitchFamily="49" charset="0"/>
              </a:rPr>
              <a:t>raise</a:t>
            </a:r>
            <a:r>
              <a:rPr lang="en-US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1" i="1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StopIteration</a:t>
            </a:r>
            <a:r>
              <a:rPr lang="en-US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(value)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6" name="Дата 5">
            <a:extLst>
              <a:ext uri="{FF2B5EF4-FFF2-40B4-BE49-F238E27FC236}">
                <a16:creationId xmlns:a16="http://schemas.microsoft.com/office/drawing/2014/main" id="{EE1CBB30-570F-3F72-6668-14E50C0EC6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81B53E-A584-44BA-ACA0-0AE84B2AB0EE}" type="datetime1">
              <a:rPr lang="en-US" smtClean="0"/>
              <a:t>7/18/2025</a:t>
            </a:fld>
            <a:endParaRPr lang="en-US"/>
          </a:p>
        </p:txBody>
      </p:sp>
      <p:sp>
        <p:nvSpPr>
          <p:cNvPr id="13" name="Нижний колонтитул 12">
            <a:extLst>
              <a:ext uri="{FF2B5EF4-FFF2-40B4-BE49-F238E27FC236}">
                <a16:creationId xmlns:a16="http://schemas.microsoft.com/office/drawing/2014/main" id="{FAD89025-FE91-DDA2-622D-40692DE795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Maxim Danilov, @danilovmy, maxim@wpshop.at</a:t>
            </a:r>
          </a:p>
        </p:txBody>
      </p:sp>
      <p:sp>
        <p:nvSpPr>
          <p:cNvPr id="15" name="Номер слайда 14">
            <a:extLst>
              <a:ext uri="{FF2B5EF4-FFF2-40B4-BE49-F238E27FC236}">
                <a16:creationId xmlns:a16="http://schemas.microsoft.com/office/drawing/2014/main" id="{81886598-E853-B470-0205-E6C916CA96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C6F6D-30C6-435B-87DF-1F64EACF28E1}" type="slidenum">
              <a:rPr lang="en-US" smtClean="0"/>
              <a:t>10</a:t>
            </a:fld>
            <a:endParaRPr lang="en-US"/>
          </a:p>
        </p:txBody>
      </p:sp>
      <p:cxnSp>
        <p:nvCxnSpPr>
          <p:cNvPr id="7" name="Прямая со стрелкой 6">
            <a:extLst>
              <a:ext uri="{FF2B5EF4-FFF2-40B4-BE49-F238E27FC236}">
                <a16:creationId xmlns:a16="http://schemas.microsoft.com/office/drawing/2014/main" id="{90C921B8-7D98-5008-A701-AE0A37FD17D9}"/>
              </a:ext>
            </a:extLst>
          </p:cNvPr>
          <p:cNvCxnSpPr>
            <a:cxnSpLocks/>
          </p:cNvCxnSpPr>
          <p:nvPr/>
        </p:nvCxnSpPr>
        <p:spPr>
          <a:xfrm>
            <a:off x="4181707" y="3612995"/>
            <a:ext cx="26316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FB8602A-B1AB-7CA6-BA9F-247C95C26D7E}"/>
              </a:ext>
            </a:extLst>
          </p:cNvPr>
          <p:cNvSpPr txBox="1"/>
          <p:nvPr/>
        </p:nvSpPr>
        <p:spPr>
          <a:xfrm>
            <a:off x="3146990" y="3612995"/>
            <a:ext cx="3983725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b="1" i="0">
                <a:solidFill>
                  <a:srgbClr val="333333"/>
                </a:solidFill>
                <a:effectLst/>
                <a:latin typeface="-apple-system"/>
              </a:rPr>
              <a:t> </a:t>
            </a:r>
            <a:endParaRPr lang="en-US" sz="3600" b="1" i="0">
              <a:solidFill>
                <a:srgbClr val="333333"/>
              </a:solidFill>
              <a:effectLst/>
              <a:latin typeface="-apple-system"/>
            </a:endParaRPr>
          </a:p>
          <a:p>
            <a:pPr algn="ctr"/>
            <a:endParaRPr lang="de-DE" sz="26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2BC141-4F4C-AA08-AF68-CF3EC6A0EE8E}"/>
              </a:ext>
            </a:extLst>
          </p:cNvPr>
          <p:cNvSpPr txBox="1"/>
          <p:nvPr/>
        </p:nvSpPr>
        <p:spPr>
          <a:xfrm>
            <a:off x="12086" y="3737924"/>
            <a:ext cx="113417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i="0">
                <a:solidFill>
                  <a:srgbClr val="333333"/>
                </a:solidFill>
                <a:effectLst/>
              </a:rPr>
              <a:t>PEP 380</a:t>
            </a:r>
            <a:endParaRPr lang="de-DE" sz="2400"/>
          </a:p>
          <a:p>
            <a:pPr algn="ctr"/>
            <a:r>
              <a:rPr lang="ru-RU" sz="2600"/>
              <a:t>«</a:t>
            </a:r>
            <a:r>
              <a:rPr lang="en-US" sz="2600"/>
              <a:t>return value</a:t>
            </a:r>
            <a:r>
              <a:rPr lang="ru-RU" sz="2600"/>
              <a:t>» </a:t>
            </a:r>
            <a:r>
              <a:rPr lang="en-US" sz="2600"/>
              <a:t>is semantically equal to</a:t>
            </a:r>
            <a:r>
              <a:rPr lang="ru-RU" sz="2600"/>
              <a:t> «</a:t>
            </a:r>
            <a:r>
              <a:rPr lang="en-US" sz="2600"/>
              <a:t>raise StopIteration(value)</a:t>
            </a:r>
            <a:r>
              <a:rPr lang="ru-RU" sz="2600"/>
              <a:t>»</a:t>
            </a:r>
          </a:p>
        </p:txBody>
      </p:sp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E15E70B7-91B0-94BC-9AC9-17F4E75476B9}"/>
              </a:ext>
            </a:extLst>
          </p:cNvPr>
          <p:cNvGrpSpPr/>
          <p:nvPr/>
        </p:nvGrpSpPr>
        <p:grpSpPr>
          <a:xfrm>
            <a:off x="838200" y="6059232"/>
            <a:ext cx="12106439" cy="512502"/>
            <a:chOff x="953423" y="2503873"/>
            <a:chExt cx="12106439" cy="512502"/>
          </a:xfrm>
        </p:grpSpPr>
        <p:sp>
          <p:nvSpPr>
            <p:cNvPr id="12" name="Объект 3">
              <a:extLst>
                <a:ext uri="{FF2B5EF4-FFF2-40B4-BE49-F238E27FC236}">
                  <a16:creationId xmlns:a16="http://schemas.microsoft.com/office/drawing/2014/main" id="{3038C653-7175-D403-3DD7-F0B9805EA848}"/>
                </a:ext>
              </a:extLst>
            </p:cNvPr>
            <p:cNvSpPr txBox="1">
              <a:spLocks/>
            </p:cNvSpPr>
            <p:nvPr/>
          </p:nvSpPr>
          <p:spPr>
            <a:xfrm>
              <a:off x="953423" y="2503873"/>
              <a:ext cx="4526001" cy="511300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de-DE" sz="2600" b="1" i="1">
                  <a:solidFill>
                    <a:srgbClr val="66D9EF"/>
                  </a:solidFill>
                  <a:latin typeface="Consolas" panose="020B0609020204030204" pitchFamily="49" charset="0"/>
                </a:rPr>
                <a:t>&gt;</a:t>
              </a:r>
              <a:r>
                <a:rPr lang="ru-RU" sz="2600" b="1" i="1">
                  <a:solidFill>
                    <a:srgbClr val="66D9EF"/>
                  </a:solidFill>
                  <a:latin typeface="Consolas" panose="020B0609020204030204" pitchFamily="49" charset="0"/>
                </a:rPr>
                <a:t> </a:t>
              </a:r>
              <a:r>
                <a:rPr lang="de-DE" sz="2600" b="1" i="1">
                  <a:solidFill>
                    <a:srgbClr val="66D9EF"/>
                  </a:solidFill>
                  <a:latin typeface="Consolas" panose="020B0609020204030204" pitchFamily="49" charset="0"/>
                </a:rPr>
                <a:t>StopIteration:value</a:t>
              </a:r>
              <a:endParaRPr lang="ru-RU" sz="2600" b="1" i="1">
                <a:solidFill>
                  <a:srgbClr val="66D9EF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" name="Объект 4">
              <a:extLst>
                <a:ext uri="{FF2B5EF4-FFF2-40B4-BE49-F238E27FC236}">
                  <a16:creationId xmlns:a16="http://schemas.microsoft.com/office/drawing/2014/main" id="{DC6E9B37-83D5-EB5B-F71D-709F82C0FC18}"/>
                </a:ext>
              </a:extLst>
            </p:cNvPr>
            <p:cNvSpPr txBox="1">
              <a:spLocks/>
            </p:cNvSpPr>
            <p:nvPr/>
          </p:nvSpPr>
          <p:spPr>
            <a:xfrm>
              <a:off x="5612774" y="2505075"/>
              <a:ext cx="7447088" cy="511300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de-DE" sz="2600" b="1" i="1">
                  <a:solidFill>
                    <a:srgbClr val="66D9EF"/>
                  </a:solidFill>
                  <a:latin typeface="Consolas" panose="020B0609020204030204" pitchFamily="49" charset="0"/>
                </a:rPr>
                <a:t>&gt;</a:t>
              </a:r>
              <a:r>
                <a:rPr lang="ru-RU" sz="2600" b="1" i="1">
                  <a:solidFill>
                    <a:srgbClr val="66D9EF"/>
                  </a:solidFill>
                  <a:latin typeface="Consolas" panose="020B0609020204030204" pitchFamily="49" charset="0"/>
                </a:rPr>
                <a:t> </a:t>
              </a:r>
              <a:r>
                <a:rPr lang="de-DE" sz="2600" b="1" i="1">
                  <a:solidFill>
                    <a:srgbClr val="66D9EF"/>
                  </a:solidFill>
                  <a:latin typeface="Consolas" panose="020B0609020204030204" pitchFamily="49" charset="0"/>
                </a:rPr>
                <a:t>RuntimeError: StopIteration:value</a:t>
              </a:r>
              <a:endParaRPr lang="ru-RU" sz="2600" b="1" i="1">
                <a:solidFill>
                  <a:srgbClr val="66D9EF"/>
                </a:solidFill>
                <a:latin typeface="Consolas" panose="020B0609020204030204" pitchFamily="49" charset="0"/>
              </a:endParaRPr>
            </a:p>
            <a:p>
              <a:pPr marL="0" indent="0">
                <a:buFont typeface="Arial" panose="020B0604020202020204" pitchFamily="34" charset="0"/>
                <a:buNone/>
              </a:pPr>
              <a:endParaRPr lang="en-US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31B54AD9-B5E2-483F-ECEF-DE92B77DF0E6}"/>
              </a:ext>
            </a:extLst>
          </p:cNvPr>
          <p:cNvSpPr txBox="1"/>
          <p:nvPr/>
        </p:nvSpPr>
        <p:spPr>
          <a:xfrm>
            <a:off x="14509" y="5072685"/>
            <a:ext cx="1134171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i="0">
                <a:solidFill>
                  <a:srgbClr val="333333"/>
                </a:solidFill>
                <a:effectLst/>
              </a:rPr>
              <a:t>PEP 479</a:t>
            </a:r>
            <a:endParaRPr lang="de-DE" sz="2800"/>
          </a:p>
          <a:p>
            <a:pPr algn="ctr"/>
            <a:r>
              <a:rPr lang="en-US" sz="2400">
                <a:solidFill>
                  <a:srgbClr val="1F1F1F"/>
                </a:solidFill>
              </a:rPr>
              <a:t>All StopIteration are equal, but some StopIteration are more equal than others.</a:t>
            </a:r>
            <a:endParaRPr lang="de-DE" sz="2400">
              <a:solidFill>
                <a:srgbClr val="1F1F1F"/>
              </a:solidFill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5F59D41-80EB-DEF6-8176-BEF37FE3FB8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54381" y="6830809"/>
            <a:ext cx="54381" cy="54381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85CBC255-FD8A-ABFE-391E-15080EE0072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543156">
            <a:off x="10204912" y="861380"/>
            <a:ext cx="2220013" cy="1286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607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screen">
            <a:alphaModFix amt="15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6C7A1BC2-EF3A-C2A0-CB7C-42561F306A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/>
              <a:t>More criticism of </a:t>
            </a:r>
            <a:r>
              <a:rPr lang="en-US" b="1"/>
              <a:t>PEP 479</a:t>
            </a:r>
            <a:endParaRPr lang="en-US" b="1" i="0">
              <a:solidFill>
                <a:srgbClr val="0F0F0F"/>
              </a:solidFill>
              <a:effectLst/>
              <a:latin typeface="Roboto"/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9B10D39F-070A-EFC2-4959-E335218C55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In my talk „</a:t>
            </a:r>
            <a:r>
              <a:rPr lang="en-US" i="0">
                <a:solidFill>
                  <a:srgbClr val="0F0F0F"/>
                </a:solidFill>
                <a:effectLst/>
                <a:latin typeface="Roboto"/>
              </a:rPr>
              <a:t>What are you </a:t>
            </a:r>
            <a:r>
              <a:rPr lang="en-US" b="1">
                <a:solidFill>
                  <a:srgbClr val="D8226B"/>
                </a:solidFill>
                <a:effectLst/>
                <a:latin typeface="Consolas" panose="020B0609020204030204" pitchFamily="49" charset="0"/>
              </a:rPr>
              <a:t>yield</a:t>
            </a:r>
            <a:r>
              <a:rPr lang="en-US" i="0">
                <a:solidFill>
                  <a:srgbClr val="0F0F0F"/>
                </a:solidFill>
                <a:effectLst/>
                <a:latin typeface="Roboto"/>
              </a:rPr>
              <a:t> from”</a:t>
            </a:r>
            <a:r>
              <a:rPr lang="de-DE" i="0">
                <a:solidFill>
                  <a:srgbClr val="0F0F0F"/>
                </a:solidFill>
                <a:effectLst/>
                <a:latin typeface="Roboto"/>
              </a:rPr>
              <a:t> </a:t>
            </a:r>
            <a:r>
              <a:rPr lang="en-US"/>
              <a:t>on </a:t>
            </a:r>
            <a:r>
              <a:rPr lang="de-DE"/>
              <a:t>PyCon IT 2023</a:t>
            </a:r>
            <a:endParaRPr lang="en-US"/>
          </a:p>
        </p:txBody>
      </p:sp>
      <p:sp>
        <p:nvSpPr>
          <p:cNvPr id="2" name="Дата 1">
            <a:extLst>
              <a:ext uri="{FF2B5EF4-FFF2-40B4-BE49-F238E27FC236}">
                <a16:creationId xmlns:a16="http://schemas.microsoft.com/office/drawing/2014/main" id="{7544959C-4DD8-909E-EF1E-0820A84568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CE25DB-EE6B-45CC-BF11-98457CECA0B2}" type="datetime1">
              <a:rPr lang="en-US" smtClean="0"/>
              <a:t>7/18/2025</a:t>
            </a:fld>
            <a:endParaRPr lang="en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7ADAA49-7252-1139-4C38-DD6EE59325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Maxim Danilov, @danilovmy, maxim@wpshop.at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7E2AF8F-2BB1-52F5-422F-12A0C2567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C6F6D-30C6-435B-87DF-1F64EACF28E1}" type="slidenum">
              <a:rPr lang="en-US" smtClean="0"/>
              <a:t>11</a:t>
            </a:fld>
            <a:endParaRPr lang="en-US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DB97FE8-2E6A-D5F1-AA8D-81F33032F71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88427" y="346535"/>
            <a:ext cx="3082466" cy="3082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1183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1A85507-C32E-CDFD-4998-E8521E8D1F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 </a:t>
            </a:r>
            <a:r>
              <a:rPr lang="de-DE"/>
              <a:t>for </a:t>
            </a:r>
            <a:r>
              <a:rPr lang="en-US"/>
              <a:t>explicit </a:t>
            </a:r>
            <a:r>
              <a:rPr lang="en-US" sz="4400" b="0">
                <a:solidFill>
                  <a:srgbClr val="D8226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/>
              <a:t> statement: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B959943-455E-6B6D-9260-912755158D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871200" cy="4351338"/>
          </a:xfrm>
        </p:spPr>
        <p:txBody>
          <a:bodyPr>
            <a:noAutofit/>
          </a:bodyPr>
          <a:lstStyle/>
          <a:p>
            <a:pPr marL="514350" indent="-514350">
              <a:buAutoNum type="arabicPeriod"/>
            </a:pPr>
            <a:r>
              <a:rPr lang="en-US" sz="3200"/>
              <a:t>We can avoid using </a:t>
            </a:r>
            <a:r>
              <a:rPr lang="en-US" sz="3200" b="0">
                <a:solidFill>
                  <a:srgbClr val="D8226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3200"/>
              <a:t>, but it is not a rule</a:t>
            </a:r>
            <a:endParaRPr lang="ru-RU" sz="3200"/>
          </a:p>
          <a:p>
            <a:pPr marL="514350" indent="-514350">
              <a:buAutoNum type="arabicPeriod"/>
            </a:pPr>
            <a:endParaRPr lang="ru-RU" sz="3200"/>
          </a:p>
          <a:p>
            <a:pPr marL="514350" indent="-514350">
              <a:buAutoNum type="arabicPeriod"/>
            </a:pPr>
            <a:r>
              <a:rPr lang="en-US" sz="3200"/>
              <a:t> </a:t>
            </a:r>
            <a:r>
              <a:rPr lang="en-US" sz="3200" b="0">
                <a:solidFill>
                  <a:srgbClr val="D8226B"/>
                </a:solidFill>
                <a:effectLst/>
                <a:latin typeface="Consolas" panose="020B0609020204030204" pitchFamily="49" charset="0"/>
              </a:rPr>
              <a:t>return </a:t>
            </a:r>
            <a:r>
              <a:rPr lang="en-US" sz="3200"/>
              <a:t>with inline computation are mostly efficient</a:t>
            </a:r>
            <a:endParaRPr lang="ru-RU" sz="3200"/>
          </a:p>
          <a:p>
            <a:pPr marL="514350" indent="-514350">
              <a:buAutoNum type="arabicPeriod"/>
            </a:pPr>
            <a:endParaRPr lang="ru-RU" sz="3200"/>
          </a:p>
          <a:p>
            <a:pPr marL="514350" indent="-514350">
              <a:buAutoNum type="arabicPeriod"/>
            </a:pPr>
            <a:r>
              <a:rPr lang="en-US" sz="3200"/>
              <a:t>In c-python, </a:t>
            </a:r>
            <a:r>
              <a:rPr lang="en-US" sz="3200" b="0">
                <a:solidFill>
                  <a:srgbClr val="D8226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3200"/>
              <a:t> </a:t>
            </a:r>
            <a:r>
              <a:rPr lang="en-US" sz="3200" b="1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de-DE" sz="3200" b="1">
                <a:solidFill>
                  <a:srgbClr val="AE81FF"/>
                </a:solidFill>
                <a:latin typeface="Consolas" panose="020B0609020204030204" pitchFamily="49" charset="0"/>
              </a:rPr>
              <a:t> </a:t>
            </a:r>
            <a:r>
              <a:rPr lang="en-US" sz="3200"/>
              <a:t>not optimized</a:t>
            </a:r>
            <a:endParaRPr lang="ru-RU" sz="3200"/>
          </a:p>
          <a:p>
            <a:pPr marL="514350" indent="-514350">
              <a:buAutoNum type="arabicPeriod"/>
            </a:pPr>
            <a:endParaRPr lang="ru-RU" sz="3200"/>
          </a:p>
          <a:p>
            <a:pPr marL="514350" indent="-514350">
              <a:buAutoNum type="arabicPeriod"/>
            </a:pPr>
            <a:r>
              <a:rPr lang="en-US" sz="3200"/>
              <a:t> </a:t>
            </a:r>
            <a:r>
              <a:rPr lang="en-US" sz="3200" b="0">
                <a:solidFill>
                  <a:srgbClr val="D8226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3200"/>
              <a:t> is not always what it seems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AA9B750-41AC-1EE3-6877-4405CB77B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73875-9A79-4F12-AB24-09004FF168CD}" type="datetime1">
              <a:rPr lang="en-US" smtClean="0"/>
              <a:t>7/18/2025</a:t>
            </a:fld>
            <a:endParaRPr lang="en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CDDDBF4-2EEB-7A1E-5973-B454A4BD5B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Maxim Danilov, @danilovmy, maxim@wpshop.at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9CE7312-E6BC-6A2D-6898-83CD0B4695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C6F6D-30C6-435B-87DF-1F64EACF28E1}" type="slidenum">
              <a:rPr lang="en-US" smtClean="0"/>
              <a:t>12</a:t>
            </a:fld>
            <a:endParaRPr lang="en-US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D0572E5-0521-11B7-4AFD-7952E72D73D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396749" y="4106657"/>
            <a:ext cx="2129049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734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2DEE172-6C56-83BD-ED34-D9FAFF49E86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8908343" y="1825625"/>
            <a:ext cx="3283657" cy="4858309"/>
          </a:xfrm>
          <a:custGeom>
            <a:avLst/>
            <a:gdLst>
              <a:gd name="connsiteX0" fmla="*/ 236184 w 1200807"/>
              <a:gd name="connsiteY0" fmla="*/ 0 h 1776645"/>
              <a:gd name="connsiteX1" fmla="*/ 1200807 w 1200807"/>
              <a:gd name="connsiteY1" fmla="*/ 0 h 1776645"/>
              <a:gd name="connsiteX2" fmla="*/ 1200807 w 1200807"/>
              <a:gd name="connsiteY2" fmla="*/ 51894 h 1776645"/>
              <a:gd name="connsiteX3" fmla="*/ 1198178 w 1200807"/>
              <a:gd name="connsiteY3" fmla="*/ 61198 h 1776645"/>
              <a:gd name="connsiteX4" fmla="*/ 1051034 w 1200807"/>
              <a:gd name="connsiteY4" fmla="*/ 628756 h 1776645"/>
              <a:gd name="connsiteX5" fmla="*/ 1145627 w 1200807"/>
              <a:gd name="connsiteY5" fmla="*/ 1175294 h 1776645"/>
              <a:gd name="connsiteX6" fmla="*/ 1008992 w 1200807"/>
              <a:gd name="connsiteY6" fmla="*/ 1448563 h 1776645"/>
              <a:gd name="connsiteX7" fmla="*/ 1103585 w 1200807"/>
              <a:gd name="connsiteY7" fmla="*/ 1753363 h 1776645"/>
              <a:gd name="connsiteX8" fmla="*/ 1025353 w 1200807"/>
              <a:gd name="connsiteY8" fmla="*/ 1775308 h 1776645"/>
              <a:gd name="connsiteX9" fmla="*/ 1018467 w 1200807"/>
              <a:gd name="connsiteY9" fmla="*/ 1776645 h 1776645"/>
              <a:gd name="connsiteX10" fmla="*/ 69428 w 1200807"/>
              <a:gd name="connsiteY10" fmla="*/ 1776645 h 1776645"/>
              <a:gd name="connsiteX11" fmla="*/ 66264 w 1200807"/>
              <a:gd name="connsiteY11" fmla="*/ 1773963 h 1776645"/>
              <a:gd name="connsiteX12" fmla="*/ 84082 w 1200807"/>
              <a:gd name="connsiteY12" fmla="*/ 1374991 h 1776645"/>
              <a:gd name="connsiteX13" fmla="*/ 23648 w 1200807"/>
              <a:gd name="connsiteY13" fmla="*/ 1269888 h 1776645"/>
              <a:gd name="connsiteX14" fmla="*/ 0 w 1200807"/>
              <a:gd name="connsiteY14" fmla="*/ 1222141 h 1776645"/>
              <a:gd name="connsiteX15" fmla="*/ 0 w 1200807"/>
              <a:gd name="connsiteY15" fmla="*/ 1122739 h 1776645"/>
              <a:gd name="connsiteX16" fmla="*/ 17756 w 1200807"/>
              <a:gd name="connsiteY16" fmla="*/ 1049684 h 1776645"/>
              <a:gd name="connsiteX17" fmla="*/ 262758 w 1200807"/>
              <a:gd name="connsiteY17" fmla="*/ 355487 h 1776645"/>
              <a:gd name="connsiteX18" fmla="*/ 243708 w 1200807"/>
              <a:gd name="connsiteY18" fmla="*/ 58570 h 1776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200807" h="1776645">
                <a:moveTo>
                  <a:pt x="236184" y="0"/>
                </a:moveTo>
                <a:lnTo>
                  <a:pt x="1200807" y="0"/>
                </a:lnTo>
                <a:lnTo>
                  <a:pt x="1200807" y="51894"/>
                </a:lnTo>
                <a:lnTo>
                  <a:pt x="1198178" y="61198"/>
                </a:lnTo>
                <a:cubicBezTo>
                  <a:pt x="1171902" y="199584"/>
                  <a:pt x="1059792" y="443073"/>
                  <a:pt x="1051034" y="628756"/>
                </a:cubicBezTo>
                <a:cubicBezTo>
                  <a:pt x="1042276" y="814439"/>
                  <a:pt x="1152634" y="1038660"/>
                  <a:pt x="1145627" y="1175294"/>
                </a:cubicBezTo>
                <a:cubicBezTo>
                  <a:pt x="1138620" y="1311928"/>
                  <a:pt x="1015999" y="1352218"/>
                  <a:pt x="1008992" y="1448563"/>
                </a:cubicBezTo>
                <a:cubicBezTo>
                  <a:pt x="1001985" y="1544908"/>
                  <a:pt x="1252482" y="1693804"/>
                  <a:pt x="1103585" y="1753363"/>
                </a:cubicBezTo>
                <a:cubicBezTo>
                  <a:pt x="1084973" y="1760808"/>
                  <a:pt x="1058232" y="1768198"/>
                  <a:pt x="1025353" y="1775308"/>
                </a:cubicBezTo>
                <a:lnTo>
                  <a:pt x="1018467" y="1776645"/>
                </a:lnTo>
                <a:lnTo>
                  <a:pt x="69428" y="1776645"/>
                </a:lnTo>
                <a:lnTo>
                  <a:pt x="66264" y="1773963"/>
                </a:lnTo>
                <a:cubicBezTo>
                  <a:pt x="-17655" y="1681543"/>
                  <a:pt x="100942" y="1474620"/>
                  <a:pt x="84082" y="1374991"/>
                </a:cubicBezTo>
                <a:cubicBezTo>
                  <a:pt x="74448" y="1318060"/>
                  <a:pt x="45982" y="1297477"/>
                  <a:pt x="23648" y="1269888"/>
                </a:cubicBezTo>
                <a:lnTo>
                  <a:pt x="0" y="1222141"/>
                </a:lnTo>
                <a:lnTo>
                  <a:pt x="0" y="1122739"/>
                </a:lnTo>
                <a:lnTo>
                  <a:pt x="17756" y="1049684"/>
                </a:lnTo>
                <a:cubicBezTo>
                  <a:pt x="73270" y="859191"/>
                  <a:pt x="218308" y="540951"/>
                  <a:pt x="262758" y="355487"/>
                </a:cubicBezTo>
                <a:cubicBezTo>
                  <a:pt x="288158" y="249508"/>
                  <a:pt x="259255" y="146594"/>
                  <a:pt x="243708" y="58570"/>
                </a:cubicBezTo>
                <a:close/>
              </a:path>
            </a:pathLst>
          </a:cu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6B8BC23-CEF6-53E2-247F-0B29CD16B9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458" y="365125"/>
            <a:ext cx="10970342" cy="1325563"/>
          </a:xfrm>
        </p:spPr>
        <p:txBody>
          <a:bodyPr>
            <a:normAutofit/>
          </a:bodyPr>
          <a:lstStyle/>
          <a:p>
            <a:r>
              <a:rPr lang="en-US"/>
              <a:t>Captain Obvious, how to avoid </a:t>
            </a:r>
            <a:r>
              <a:rPr lang="en-US" b="0">
                <a:solidFill>
                  <a:srgbClr val="D8226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/>
              <a:t>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59AB1D9-D796-1AD0-07F6-98E2FDD77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3458" y="1825625"/>
            <a:ext cx="10970342" cy="4351338"/>
          </a:xfrm>
        </p:spPr>
        <p:txBody>
          <a:bodyPr/>
          <a:lstStyle/>
          <a:p>
            <a:endParaRPr lang="en-US"/>
          </a:p>
          <a:p>
            <a:pPr marL="514350" indent="-514350">
              <a:buFont typeface="+mj-lt"/>
              <a:buAutoNum type="arabicPeriod"/>
            </a:pPr>
            <a:r>
              <a:rPr lang="en-US"/>
              <a:t>Don’t use </a:t>
            </a:r>
            <a:r>
              <a:rPr lang="en-US" b="0">
                <a:solidFill>
                  <a:srgbClr val="D8226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/>
              <a:t> statement in your codebase. </a:t>
            </a:r>
          </a:p>
          <a:p>
            <a:pPr marL="514350" indent="-514350">
              <a:buFont typeface="+mj-lt"/>
              <a:buAutoNum type="arabicPeriod"/>
            </a:pPr>
            <a:endParaRPr lang="en-US"/>
          </a:p>
          <a:p>
            <a:pPr marL="514350" indent="-514350">
              <a:buFont typeface="+mj-lt"/>
              <a:buAutoNum type="arabicPeriod"/>
            </a:pPr>
            <a:endParaRPr lang="en-US"/>
          </a:p>
          <a:p>
            <a:pPr marL="514350" indent="-514350">
              <a:buFont typeface="+mj-lt"/>
              <a:buAutoNum type="arabicPeriod"/>
            </a:pPr>
            <a:r>
              <a:rPr lang="en-US"/>
              <a:t>Get data from methods by any other legal mechanism.</a:t>
            </a:r>
          </a:p>
          <a:p>
            <a:pPr marL="514350" indent="-514350">
              <a:buFont typeface="+mj-lt"/>
              <a:buAutoNum type="arabicPeriod"/>
            </a:pPr>
            <a:endParaRPr lang="en-US"/>
          </a:p>
          <a:p>
            <a:pPr marL="514350" indent="-514350">
              <a:buFont typeface="+mj-lt"/>
              <a:buAutoNum type="arabicPeriod"/>
            </a:pPr>
            <a:endParaRPr lang="en-US"/>
          </a:p>
          <a:p>
            <a:pPr marL="514350" indent="-514350">
              <a:buFont typeface="+mj-lt"/>
              <a:buAutoNum type="arabicPeriod"/>
            </a:pPr>
            <a:r>
              <a:rPr lang="en-US"/>
              <a:t>Explore alternative data-flow strategies.</a:t>
            </a:r>
            <a:endParaRPr lang="de-DE"/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6812F66-F73E-AD3F-B2A1-6519A48627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1474E-303C-4305-AFA7-9E393C276DFA}" type="datetime1">
              <a:rPr lang="en-US" smtClean="0"/>
              <a:t>7/18/2025</a:t>
            </a:fld>
            <a:endParaRPr lang="en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FC27A2D-8D64-8131-9AD6-F01725032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Maxim Danilov, @danilovmy, maxim@wpshop.at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FDD2FD5-4F8B-05A1-BF38-CAB5B59C6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C6F6D-30C6-435B-87DF-1F64EACF28E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149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screen">
            <a:alphaModFix amt="15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4275B096-E460-A92A-8A50-13C011188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Don’t use </a:t>
            </a:r>
            <a:r>
              <a:rPr lang="en-US" b="1">
                <a:solidFill>
                  <a:srgbClr val="D8226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/>
              <a:t> in your code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71022646-0492-6B2A-732B-4FDC65CC68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I</a:t>
            </a:r>
            <a:r>
              <a:rPr lang="en-US"/>
              <a:t>f framework allows it.</a:t>
            </a:r>
          </a:p>
        </p:txBody>
      </p:sp>
      <p:sp>
        <p:nvSpPr>
          <p:cNvPr id="2" name="Дата 1">
            <a:extLst>
              <a:ext uri="{FF2B5EF4-FFF2-40B4-BE49-F238E27FC236}">
                <a16:creationId xmlns:a16="http://schemas.microsoft.com/office/drawing/2014/main" id="{FB2AA597-D522-2DFC-CF4C-ADF11FC3C3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6A217-EA35-420A-8339-2096AD05C57B}" type="datetime1">
              <a:rPr lang="en-US" smtClean="0"/>
              <a:t>7/18/2025</a:t>
            </a:fld>
            <a:endParaRPr lang="en-US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42C99A9C-D5F9-0E56-7711-759B123C90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Maxim Danilov, @danilovmy, maxim@wpshop.at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BA52744-DD0A-5F75-6F5C-A1B31F1ED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C6F6D-30C6-435B-87DF-1F64EACF28E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0861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10929A5C-34FA-7F6D-3EDA-F824338FA1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Some frameworks allow skip </a:t>
            </a:r>
            <a:r>
              <a:rPr lang="en-US" b="1">
                <a:solidFill>
                  <a:srgbClr val="D8226B"/>
                </a:solidFill>
                <a:effectLst/>
                <a:latin typeface="Consolas" panose="020B0609020204030204" pitchFamily="49" charset="0"/>
              </a:rPr>
              <a:t>return</a:t>
            </a:r>
            <a:endParaRPr lang="en-US"/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4CA2EF02-CCFB-5071-7D24-4AC12FC7C3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0841" y="1825624"/>
            <a:ext cx="11871159" cy="48639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b="1" i="1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2600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600" b="1">
                <a:solidFill>
                  <a:srgbClr val="98CE2B"/>
                </a:solidFill>
                <a:effectLst/>
                <a:latin typeface="Consolas" panose="020B0609020204030204" pitchFamily="49" charset="0"/>
              </a:rPr>
              <a:t>ArticleDetailResponse</a:t>
            </a:r>
            <a:r>
              <a:rPr lang="en-US" sz="2600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600" b="1" i="1" u="sng">
                <a:solidFill>
                  <a:srgbClr val="98CE2B"/>
                </a:solidFill>
                <a:effectLst/>
                <a:latin typeface="Consolas" panose="020B0609020204030204" pitchFamily="49" charset="0"/>
              </a:rPr>
              <a:t>DetailView</a:t>
            </a:r>
            <a:r>
              <a:rPr lang="en-US" sz="2600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600" b="1" i="1" u="sng">
                <a:solidFill>
                  <a:srgbClr val="98CE2B"/>
                </a:solidFill>
                <a:effectLst/>
                <a:latin typeface="Consolas" panose="020B0609020204030204" pitchFamily="49" charset="0"/>
              </a:rPr>
              <a:t>response_class</a:t>
            </a:r>
            <a:r>
              <a:rPr lang="en-US" sz="2600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pPr marL="0" indent="0">
              <a:buNone/>
            </a:pPr>
            <a:br>
              <a:rPr lang="en-US" sz="2600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</a:br>
            <a:r>
              <a:rPr lang="en-US" sz="2600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600" b="1" i="1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2600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600" b="1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__init__</a:t>
            </a:r>
            <a:r>
              <a:rPr lang="en-US" sz="2600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600" b="1" i="1">
                <a:solidFill>
                  <a:srgbClr val="E2861D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2600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600" b="1">
                <a:solidFill>
                  <a:srgbClr val="D8226B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2600" b="1" i="1">
                <a:solidFill>
                  <a:srgbClr val="E2861D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sz="2600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600" b="1" i="1">
                <a:solidFill>
                  <a:srgbClr val="E2861D"/>
                </a:solidFill>
                <a:effectLst/>
                <a:latin typeface="Consolas" panose="020B0609020204030204" pitchFamily="49" charset="0"/>
              </a:rPr>
              <a:t>context</a:t>
            </a:r>
            <a:r>
              <a:rPr lang="en-US" sz="2600" b="1">
                <a:solidFill>
                  <a:srgbClr val="D8226B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600" b="1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sz="2600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600" b="1">
                <a:solidFill>
                  <a:srgbClr val="D8226B"/>
                </a:solidFill>
                <a:effectLst/>
                <a:latin typeface="Consolas" panose="020B0609020204030204" pitchFamily="49" charset="0"/>
              </a:rPr>
              <a:t>**</a:t>
            </a:r>
            <a:r>
              <a:rPr lang="en-US" sz="2600" b="1" i="1">
                <a:solidFill>
                  <a:srgbClr val="E2861D"/>
                </a:solidFill>
                <a:effectLst/>
                <a:latin typeface="Consolas" panose="020B0609020204030204" pitchFamily="49" charset="0"/>
              </a:rPr>
              <a:t>kwargs</a:t>
            </a:r>
            <a:r>
              <a:rPr lang="en-US" sz="2600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pPr marL="0" indent="0">
              <a:buNone/>
            </a:pPr>
            <a:r>
              <a:rPr lang="en-US" sz="2600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        context[</a:t>
            </a:r>
            <a:r>
              <a:rPr lang="en-US" sz="2600" b="1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"now"</a:t>
            </a:r>
            <a:r>
              <a:rPr lang="en-US" sz="2600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sz="2600" b="1">
                <a:solidFill>
                  <a:srgbClr val="D8226B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600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600" b="1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now</a:t>
            </a:r>
            <a:r>
              <a:rPr lang="en-US" sz="2600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r>
              <a:rPr lang="en-US" sz="2600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600" b="1" i="1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US" sz="2600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sz="2600" b="1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sz="2600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600" b="1">
                <a:solidFill>
                  <a:srgbClr val="D8226B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2600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args, </a:t>
            </a:r>
            <a:r>
              <a:rPr lang="en-US" sz="2600" b="1" i="1">
                <a:solidFill>
                  <a:srgbClr val="E2861D"/>
                </a:solidFill>
                <a:effectLst/>
                <a:latin typeface="Consolas" panose="020B0609020204030204" pitchFamily="49" charset="0"/>
              </a:rPr>
              <a:t>context</a:t>
            </a:r>
            <a:r>
              <a:rPr lang="en-US" sz="2600" b="1">
                <a:solidFill>
                  <a:srgbClr val="D8226B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600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context, </a:t>
            </a:r>
            <a:r>
              <a:rPr lang="en-US" sz="2600" b="1">
                <a:solidFill>
                  <a:srgbClr val="D8226B"/>
                </a:solidFill>
                <a:effectLst/>
                <a:latin typeface="Consolas" panose="020B0609020204030204" pitchFamily="49" charset="0"/>
              </a:rPr>
              <a:t>**</a:t>
            </a:r>
            <a:r>
              <a:rPr lang="en-US" sz="2600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kwargs)</a:t>
            </a:r>
          </a:p>
          <a:p>
            <a:pPr marL="0" indent="0">
              <a:buNone/>
            </a:pPr>
            <a:endParaRPr lang="en-US" sz="2600" b="1">
              <a:solidFill>
                <a:srgbClr val="DBDBDB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br>
              <a:rPr lang="en-US" sz="2600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</a:br>
            <a:r>
              <a:rPr lang="en-US" sz="2600" b="1" i="1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2600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600" b="1">
                <a:solidFill>
                  <a:srgbClr val="98CE2B"/>
                </a:solidFill>
                <a:effectLst/>
                <a:latin typeface="Consolas" panose="020B0609020204030204" pitchFamily="49" charset="0"/>
              </a:rPr>
              <a:t>ArticleDetailView</a:t>
            </a:r>
            <a:r>
              <a:rPr lang="en-US" sz="2600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600" b="1" i="1" u="sng">
                <a:solidFill>
                  <a:srgbClr val="98CE2B"/>
                </a:solidFill>
                <a:effectLst/>
                <a:latin typeface="Consolas" panose="020B0609020204030204" pitchFamily="49" charset="0"/>
              </a:rPr>
              <a:t>DetailView</a:t>
            </a:r>
            <a:r>
              <a:rPr lang="en-US" sz="2600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pPr marL="0" indent="0">
              <a:buNone/>
            </a:pPr>
            <a:r>
              <a:rPr lang="en-US" sz="2600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    model </a:t>
            </a:r>
            <a:r>
              <a:rPr lang="en-US" sz="2600" b="1">
                <a:solidFill>
                  <a:srgbClr val="D8226B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600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 Article</a:t>
            </a:r>
          </a:p>
          <a:p>
            <a:pPr marL="0" indent="0">
              <a:buNone/>
            </a:pPr>
            <a:r>
              <a:rPr lang="en-US" sz="2600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    response_class </a:t>
            </a:r>
            <a:r>
              <a:rPr lang="en-US" sz="2600" b="1">
                <a:solidFill>
                  <a:srgbClr val="D8226B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600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 ArticleDetailResponse</a:t>
            </a:r>
          </a:p>
          <a:p>
            <a:pPr marL="0" indent="0">
              <a:buNone/>
            </a:pPr>
            <a:endParaRPr lang="de-DE"/>
          </a:p>
        </p:txBody>
      </p:sp>
      <p:sp>
        <p:nvSpPr>
          <p:cNvPr id="2" name="Дата 1">
            <a:extLst>
              <a:ext uri="{FF2B5EF4-FFF2-40B4-BE49-F238E27FC236}">
                <a16:creationId xmlns:a16="http://schemas.microsoft.com/office/drawing/2014/main" id="{546BC003-EC33-F10B-F70B-B71D7F5AD6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57A3B6-9700-4397-B49E-33BB9F31DD1E}" type="datetime1">
              <a:rPr lang="en-US" smtClean="0"/>
              <a:t>7/18/2025</a:t>
            </a:fld>
            <a:endParaRPr lang="en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5A949CE-4BE4-F893-2C3A-10F6569683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Maxim Danilov, @danilovmy, maxim@wpshop.at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C6F8E11-F7B7-F3D9-9F3E-6E83F3D44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C6F6D-30C6-435B-87DF-1F64EACF28E1}" type="slidenum">
              <a:rPr lang="en-US" smtClean="0"/>
              <a:t>15</a:t>
            </a:fld>
            <a:endParaRPr lang="en-US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8B02CF1-9B44-B2E1-1081-5730CCEF4D6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4705895">
            <a:off x="9635612" y="4333446"/>
            <a:ext cx="1371601" cy="206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9513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027FC3-2EBC-2D9C-9D17-50BAC2635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Some code constructs </a:t>
            </a:r>
            <a:r>
              <a:rPr lang="en-US"/>
              <a:t>allow skip </a:t>
            </a:r>
            <a:r>
              <a:rPr lang="en-US" b="1">
                <a:solidFill>
                  <a:srgbClr val="D8226B"/>
                </a:solidFill>
                <a:effectLst/>
                <a:latin typeface="Consolas" panose="020B0609020204030204" pitchFamily="49" charset="0"/>
              </a:rPr>
              <a:t>return</a:t>
            </a:r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05DB659-4074-51D6-9FE0-30D2C3FD66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775868" cy="4563300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b="0">
                <a:solidFill>
                  <a:srgbClr val="D8226B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 contextlib </a:t>
            </a:r>
            <a:r>
              <a:rPr lang="en-US" b="0">
                <a:solidFill>
                  <a:srgbClr val="D8226B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 contextmanager</a:t>
            </a:r>
          </a:p>
          <a:p>
            <a:pPr marL="0" indent="0">
              <a:buNone/>
            </a:pPr>
            <a:br>
              <a:rPr lang="en-US" b="0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</a:br>
            <a:r>
              <a:rPr lang="en-US" b="0">
                <a:solidFill>
                  <a:srgbClr val="D8226B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lang="en-US" b="0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contextmanager</a:t>
            </a:r>
            <a:endParaRPr lang="en-US" b="0">
              <a:solidFill>
                <a:srgbClr val="DBDBDB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b="0" i="1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98CE2B"/>
                </a:solidFill>
                <a:effectLst/>
                <a:latin typeface="Consolas" panose="020B0609020204030204" pitchFamily="49" charset="0"/>
              </a:rPr>
              <a:t>resource</a:t>
            </a:r>
            <a:r>
              <a:rPr lang="en-US" b="0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D8226B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b="0" i="1">
                <a:solidFill>
                  <a:srgbClr val="E2861D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b="0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>
                <a:solidFill>
                  <a:srgbClr val="D8226B"/>
                </a:solidFill>
                <a:effectLst/>
                <a:latin typeface="Consolas" panose="020B0609020204030204" pitchFamily="49" charset="0"/>
              </a:rPr>
              <a:t>**</a:t>
            </a:r>
            <a:r>
              <a:rPr lang="en-US" b="0" i="1">
                <a:solidFill>
                  <a:srgbClr val="E2861D"/>
                </a:solidFill>
                <a:effectLst/>
                <a:latin typeface="Consolas" panose="020B0609020204030204" pitchFamily="49" charset="0"/>
              </a:rPr>
              <a:t>kwargs</a:t>
            </a:r>
            <a:r>
              <a:rPr lang="en-US" b="0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pPr marL="0" indent="0">
              <a:buNone/>
            </a:pPr>
            <a:r>
              <a:rPr lang="en-US" b="0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    resource </a:t>
            </a:r>
            <a:r>
              <a:rPr lang="en-US" b="0">
                <a:solidFill>
                  <a:srgbClr val="D8226B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open</a:t>
            </a:r>
            <a:r>
              <a:rPr lang="en-US" b="0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"sample.txt"</a:t>
            </a:r>
            <a:r>
              <a:rPr lang="en-US" b="0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b="0">
                <a:solidFill>
                  <a:srgbClr val="75715E"/>
                </a:solidFill>
                <a:effectLst/>
                <a:latin typeface="Consolas" panose="020B0609020204030204" pitchFamily="49" charset="0"/>
              </a:rPr>
              <a:t># Code to acquire resource</a:t>
            </a:r>
            <a:endParaRPr lang="en-US" b="0">
              <a:solidFill>
                <a:srgbClr val="DBDBDB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b="0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>
                <a:solidFill>
                  <a:srgbClr val="D8226B"/>
                </a:solidFill>
                <a:effectLst/>
                <a:latin typeface="Consolas" panose="020B0609020204030204" pitchFamily="49" charset="0"/>
              </a:rPr>
              <a:t>try</a:t>
            </a:r>
            <a:r>
              <a:rPr lang="en-US" b="0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pPr marL="0" indent="0">
              <a:buNone/>
            </a:pPr>
            <a:r>
              <a:rPr lang="en-US" b="0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>
                <a:solidFill>
                  <a:srgbClr val="D8226B"/>
                </a:solidFill>
                <a:effectLst/>
                <a:latin typeface="Consolas" panose="020B0609020204030204" pitchFamily="49" charset="0"/>
              </a:rPr>
              <a:t>yield</a:t>
            </a:r>
            <a:r>
              <a:rPr lang="en-US" b="0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 resource</a:t>
            </a:r>
            <a:r>
              <a:rPr lang="ru-RU" b="0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>
                <a:solidFill>
                  <a:srgbClr val="75715E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de-DE">
                <a:solidFill>
                  <a:srgbClr val="75715E"/>
                </a:solidFill>
                <a:latin typeface="Consolas" panose="020B0609020204030204" pitchFamily="49" charset="0"/>
              </a:rPr>
              <a:t>yield </a:t>
            </a:r>
            <a:r>
              <a:rPr lang="en-US" b="0">
                <a:solidFill>
                  <a:srgbClr val="75715E"/>
                </a:solidFill>
                <a:effectLst/>
                <a:latin typeface="Consolas" panose="020B0609020204030204" pitchFamily="49" charset="0"/>
              </a:rPr>
              <a:t>used instead of return</a:t>
            </a:r>
            <a:endParaRPr lang="en-US" b="0">
              <a:solidFill>
                <a:srgbClr val="DBDBDB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b="0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>
                <a:solidFill>
                  <a:srgbClr val="D8226B"/>
                </a:solidFill>
                <a:effectLst/>
                <a:latin typeface="Consolas" panose="020B0609020204030204" pitchFamily="49" charset="0"/>
              </a:rPr>
              <a:t>finally</a:t>
            </a:r>
            <a:r>
              <a:rPr lang="en-US" b="0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pPr marL="0" indent="0">
              <a:buNone/>
            </a:pPr>
            <a:r>
              <a:rPr lang="en-US" b="0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        resource.</a:t>
            </a:r>
            <a:r>
              <a:rPr lang="en-US" b="0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close</a:t>
            </a:r>
            <a:r>
              <a:rPr lang="en-US" b="0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b="0">
                <a:solidFill>
                  <a:srgbClr val="75715E"/>
                </a:solidFill>
                <a:effectLst/>
                <a:latin typeface="Consolas" panose="020B0609020204030204" pitchFamily="49" charset="0"/>
              </a:rPr>
              <a:t># Code to release resource</a:t>
            </a:r>
          </a:p>
          <a:p>
            <a:pPr marL="0" indent="0">
              <a:buNone/>
            </a:pPr>
            <a:endParaRPr lang="en-US" b="0">
              <a:solidFill>
                <a:srgbClr val="DBDBDB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b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...</a:t>
            </a:r>
            <a:endParaRPr lang="en-US" b="0">
              <a:solidFill>
                <a:srgbClr val="DBDBDB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b="0">
                <a:solidFill>
                  <a:srgbClr val="D8226B"/>
                </a:solidFill>
                <a:effectLst/>
                <a:latin typeface="Consolas" panose="020B0609020204030204" pitchFamily="49" charset="0"/>
              </a:rPr>
              <a:t>with</a:t>
            </a:r>
            <a:r>
              <a:rPr lang="en-US" b="0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resource</a:t>
            </a:r>
            <a:r>
              <a:rPr lang="en-US" b="0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b="0">
                <a:solidFill>
                  <a:srgbClr val="D8226B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b="0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 source:</a:t>
            </a:r>
          </a:p>
          <a:p>
            <a:pPr marL="0" indent="0">
              <a:buNone/>
            </a:pPr>
            <a:r>
              <a:rPr lang="en-US" b="0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    lines </a:t>
            </a:r>
            <a:r>
              <a:rPr lang="en-US" b="0">
                <a:solidFill>
                  <a:srgbClr val="D8226B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 source.readlines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F7852F5-D5DC-3896-D9C6-DD1A94A074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18AE6-9552-4692-903A-9D7FEC2F26C0}" type="datetime1">
              <a:rPr lang="en-US" smtClean="0"/>
              <a:t>7/18/2025</a:t>
            </a:fld>
            <a:endParaRPr lang="en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AC0B079-7212-3AC8-FB67-04EBE841D7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Maxim Danilov, @danilovmy, maxim@wpshop.at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838C695-6E34-1710-D6A6-62E0CFDA5A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C6F6D-30C6-435B-87DF-1F64EACF28E1}" type="slidenum">
              <a:rPr lang="en-US" smtClean="0"/>
              <a:t>16</a:t>
            </a:fld>
            <a:endParaRPr lang="en-US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7333917-FEAD-FC61-5D73-838626E534E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21078384">
            <a:off x="10075648" y="4253035"/>
            <a:ext cx="1136461" cy="1961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4439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1A85507-C32E-CDFD-4998-E8521E8D1F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Don‘t use </a:t>
            </a:r>
            <a:r>
              <a:rPr lang="en-US" b="1">
                <a:solidFill>
                  <a:srgbClr val="D8226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de-DE"/>
              <a:t> in code</a:t>
            </a:r>
            <a:r>
              <a:rPr lang="en-US"/>
              <a:t> </a:t>
            </a:r>
            <a:r>
              <a:rPr lang="en-US" sz="4400"/>
              <a:t>with right tools:</a:t>
            </a:r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B959943-455E-6B6D-9260-912755158D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endParaRPr lang="en-US" sz="3200"/>
          </a:p>
          <a:p>
            <a:pPr marL="514350" indent="-514350">
              <a:buAutoNum type="arabicPeriod"/>
            </a:pPr>
            <a:r>
              <a:rPr lang="en-US" sz="3200"/>
              <a:t>The framework can allow to write declarative code</a:t>
            </a:r>
            <a:endParaRPr lang="ru-RU" sz="3200"/>
          </a:p>
          <a:p>
            <a:pPr marL="514350" indent="-514350">
              <a:buAutoNum type="arabicPeriod"/>
            </a:pPr>
            <a:endParaRPr lang="ru-RU" sz="3200"/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US" sz="3200"/>
              <a:t>Method</a:t>
            </a:r>
            <a:r>
              <a:rPr lang="de-DE" sz="3200"/>
              <a:t>s</a:t>
            </a:r>
            <a:r>
              <a:rPr lang="en-US" sz="3200"/>
              <a:t> </a:t>
            </a:r>
            <a:r>
              <a:rPr lang="de-DE" sz="3200"/>
              <a:t>like</a:t>
            </a:r>
            <a:r>
              <a:rPr lang="en-US" sz="3200"/>
              <a:t> </a:t>
            </a:r>
            <a:r>
              <a:rPr lang="en-US" sz="3200" b="0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__init__</a:t>
            </a:r>
            <a:r>
              <a:rPr lang="ru-RU" sz="3200">
                <a:solidFill>
                  <a:srgbClr val="66D9EF"/>
                </a:solidFill>
                <a:latin typeface="Consolas" panose="020B0609020204030204" pitchFamily="49" charset="0"/>
              </a:rPr>
              <a:t> </a:t>
            </a:r>
            <a:r>
              <a:rPr lang="en-US" sz="3200"/>
              <a:t>don’t have </a:t>
            </a:r>
            <a:r>
              <a:rPr lang="en-US" sz="3200" b="1">
                <a:solidFill>
                  <a:srgbClr val="D8226B"/>
                </a:solidFill>
                <a:latin typeface="Consolas" panose="020B0609020204030204" pitchFamily="49" charset="0"/>
                <a:ea typeface="+mj-ea"/>
                <a:cs typeface="+mj-cs"/>
              </a:rPr>
              <a:t>return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endParaRPr lang="en-US" sz="3200"/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US" sz="3200"/>
              <a:t>Contextmanager help adds the value to the context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endParaRPr lang="en-US" sz="3200"/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US" sz="3200"/>
              <a:t>Code can be generated at startup from a text specification</a:t>
            </a:r>
            <a:endParaRPr lang="ru-RU" sz="320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9949EAF-8EB0-FF2D-654D-03E4FD768D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82A2F-7407-4E1D-926E-8B912FA589CB}" type="datetime1">
              <a:rPr lang="en-US" smtClean="0"/>
              <a:t>7/18/2025</a:t>
            </a:fld>
            <a:endParaRPr lang="en-US"/>
          </a:p>
        </p:txBody>
      </p:sp>
      <p:sp>
        <p:nvSpPr>
          <p:cNvPr id="7" name="Нижний колонтитул 6">
            <a:extLst>
              <a:ext uri="{FF2B5EF4-FFF2-40B4-BE49-F238E27FC236}">
                <a16:creationId xmlns:a16="http://schemas.microsoft.com/office/drawing/2014/main" id="{E51607AB-89AA-B649-3911-C04E5FC4E5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Maxim Danilov, @danilovmy, maxim@wpshop.at</a:t>
            </a:r>
          </a:p>
        </p:txBody>
      </p:sp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94EA4562-D0EB-806F-69F6-636E2B1028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C6F6D-30C6-435B-87DF-1F64EACF28E1}" type="slidenum">
              <a:rPr lang="en-US" smtClean="0"/>
              <a:t>17</a:t>
            </a:fld>
            <a:endParaRPr lang="en-US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3A28CD6-05C8-EF62-02C9-0CE614AA347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188507" y="5225318"/>
            <a:ext cx="504970" cy="42308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CFC8C3A-03B6-3C10-8D82-75AB68B94A9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5591032" y="1573141"/>
            <a:ext cx="504968" cy="504968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88A3F60-F5CE-5B65-7804-DA599C6F7780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0000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10624344" y="3033072"/>
            <a:ext cx="1325562" cy="1103466"/>
          </a:xfrm>
          <a:custGeom>
            <a:avLst/>
            <a:gdLst>
              <a:gd name="connsiteX0" fmla="*/ 0 w 1325562"/>
              <a:gd name="connsiteY0" fmla="*/ 1037435 h 1103466"/>
              <a:gd name="connsiteX1" fmla="*/ 0 w 1325562"/>
              <a:gd name="connsiteY1" fmla="*/ 66031 h 1103466"/>
              <a:gd name="connsiteX2" fmla="*/ 84729 w 1325562"/>
              <a:gd name="connsiteY2" fmla="*/ 43358 h 1103466"/>
              <a:gd name="connsiteX3" fmla="*/ 294799 w 1325562"/>
              <a:gd name="connsiteY3" fmla="*/ 11209 h 1103466"/>
              <a:gd name="connsiteX4" fmla="*/ 520319 w 1325562"/>
              <a:gd name="connsiteY4" fmla="*/ 0 h 1103466"/>
              <a:gd name="connsiteX5" fmla="*/ 520360 w 1325562"/>
              <a:gd name="connsiteY5" fmla="*/ 0 h 1103466"/>
              <a:gd name="connsiteX6" fmla="*/ 745881 w 1325562"/>
              <a:gd name="connsiteY6" fmla="*/ 11209 h 1103466"/>
              <a:gd name="connsiteX7" fmla="*/ 1311675 w 1325562"/>
              <a:gd name="connsiteY7" fmla="*/ 161599 h 1103466"/>
              <a:gd name="connsiteX8" fmla="*/ 1325562 w 1325562"/>
              <a:gd name="connsiteY8" fmla="*/ 169897 h 1103466"/>
              <a:gd name="connsiteX9" fmla="*/ 1325562 w 1325562"/>
              <a:gd name="connsiteY9" fmla="*/ 933569 h 1103466"/>
              <a:gd name="connsiteX10" fmla="*/ 1311675 w 1325562"/>
              <a:gd name="connsiteY10" fmla="*/ 941867 h 1103466"/>
              <a:gd name="connsiteX11" fmla="*/ 520339 w 1325562"/>
              <a:gd name="connsiteY11" fmla="*/ 1103466 h 1103466"/>
              <a:gd name="connsiteX12" fmla="*/ 84729 w 1325562"/>
              <a:gd name="connsiteY12" fmla="*/ 1060108 h 1103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25562" h="1103466">
                <a:moveTo>
                  <a:pt x="0" y="1037435"/>
                </a:moveTo>
                <a:lnTo>
                  <a:pt x="0" y="66031"/>
                </a:lnTo>
                <a:lnTo>
                  <a:pt x="84729" y="43358"/>
                </a:lnTo>
                <a:cubicBezTo>
                  <a:pt x="151674" y="29398"/>
                  <a:pt x="221947" y="18559"/>
                  <a:pt x="294799" y="11209"/>
                </a:cubicBezTo>
                <a:lnTo>
                  <a:pt x="520319" y="0"/>
                </a:lnTo>
                <a:lnTo>
                  <a:pt x="520360" y="0"/>
                </a:lnTo>
                <a:lnTo>
                  <a:pt x="745881" y="11209"/>
                </a:lnTo>
                <a:cubicBezTo>
                  <a:pt x="964436" y="33258"/>
                  <a:pt x="1159785" y="86716"/>
                  <a:pt x="1311675" y="161599"/>
                </a:cubicBezTo>
                <a:lnTo>
                  <a:pt x="1325562" y="169897"/>
                </a:lnTo>
                <a:lnTo>
                  <a:pt x="1325562" y="933569"/>
                </a:lnTo>
                <a:lnTo>
                  <a:pt x="1311675" y="941867"/>
                </a:lnTo>
                <a:cubicBezTo>
                  <a:pt x="1109154" y="1041711"/>
                  <a:pt x="829375" y="1103466"/>
                  <a:pt x="520339" y="1103466"/>
                </a:cubicBezTo>
                <a:cubicBezTo>
                  <a:pt x="365822" y="1103466"/>
                  <a:pt x="218618" y="1088027"/>
                  <a:pt x="84729" y="1060108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252841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3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3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screen">
            <a:alphaModFix amt="37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4275B096-E460-A92A-8A50-13C011188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rgbClr val="D8226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/>
              <a:t> statement not needed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71022646-0492-6B2A-732B-4FDC65CC68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With the Finite-state machine paradigm</a:t>
            </a:r>
          </a:p>
        </p:txBody>
      </p:sp>
      <p:sp>
        <p:nvSpPr>
          <p:cNvPr id="2" name="Дата 1">
            <a:extLst>
              <a:ext uri="{FF2B5EF4-FFF2-40B4-BE49-F238E27FC236}">
                <a16:creationId xmlns:a16="http://schemas.microsoft.com/office/drawing/2014/main" id="{D292B803-97A1-B75B-7873-BD1E13D971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193713-BB46-423A-B38B-86939CB80669}" type="datetime1">
              <a:rPr lang="en-US" smtClean="0"/>
              <a:t>7/18/2025</a:t>
            </a:fld>
            <a:endParaRPr lang="en-US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06A6F299-249D-8D0E-5651-36CA2272D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Maxim Danilov, @danilovmy, maxim@wpshop.at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C044B56-9C5F-2AC8-C31A-8DE03AFA84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C6F6D-30C6-435B-87DF-1F64EACF28E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561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6B8BC23-CEF6-53E2-247F-0B29CD16B9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State, Event, Transition </a:t>
            </a:r>
          </a:p>
        </p:txBody>
      </p:sp>
      <p:sp>
        <p:nvSpPr>
          <p:cNvPr id="10" name="Объект 9">
            <a:extLst>
              <a:ext uri="{FF2B5EF4-FFF2-40B4-BE49-F238E27FC236}">
                <a16:creationId xmlns:a16="http://schemas.microsoft.com/office/drawing/2014/main" id="{3B76DBE3-9395-7166-C307-D71E31A40F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1550" y="1844841"/>
            <a:ext cx="11220450" cy="4780547"/>
          </a:xfrm>
        </p:spPr>
        <p:txBody>
          <a:bodyPr lIns="0" tIns="0" rIns="0" bIns="0">
            <a:normAutofit/>
          </a:bodyPr>
          <a:lstStyle/>
          <a:p>
            <a:endParaRPr lang="en-US" b="0" i="1">
              <a:solidFill>
                <a:srgbClr val="66D9EF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i="1">
              <a:solidFill>
                <a:srgbClr val="66D9EF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endParaRPr lang="en-US" b="0" i="1">
              <a:solidFill>
                <a:srgbClr val="66D9EF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b="0" i="1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/>
              <a:t>🚦 </a:t>
            </a:r>
            <a:r>
              <a:rPr lang="en-US" b="0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i="1" u="sng">
                <a:solidFill>
                  <a:srgbClr val="98CE2B"/>
                </a:solidFill>
                <a:effectLst/>
                <a:latin typeface="Consolas" panose="020B0609020204030204" pitchFamily="49" charset="0"/>
              </a:rPr>
              <a:t>StateMachine</a:t>
            </a:r>
            <a:r>
              <a:rPr lang="en-US" b="0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800" b="0">
              <a:solidFill>
                <a:srgbClr val="DBDBDB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b="0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de-DE" b="0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🟢</a:t>
            </a:r>
            <a:r>
              <a:rPr lang="en-US" b="0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D8226B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b="0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i="1">
                <a:solidFill>
                  <a:srgbClr val="E2861D"/>
                </a:solidFill>
                <a:effectLst/>
                <a:latin typeface="Consolas" panose="020B0609020204030204" pitchFamily="49" charset="0"/>
              </a:rPr>
              <a:t>initial</a:t>
            </a:r>
            <a:r>
              <a:rPr lang="en-US" b="0">
                <a:solidFill>
                  <a:srgbClr val="D8226B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b="0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000" b="0">
              <a:solidFill>
                <a:srgbClr val="DBDBDB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br>
              <a:rPr lang="en-US" sz="1000" b="0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</a:br>
            <a:r>
              <a:rPr lang="en-US" b="0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    switch </a:t>
            </a:r>
            <a:r>
              <a:rPr lang="en-US" b="0">
                <a:solidFill>
                  <a:srgbClr val="D8226B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b="0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🟢</a:t>
            </a:r>
            <a:r>
              <a:rPr lang="en-US" b="0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b="0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(🟡)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800" b="0">
              <a:solidFill>
                <a:srgbClr val="DBDBDB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b="0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>
                <a:solidFill>
                  <a:srgbClr val="98CE2B"/>
                </a:solidFill>
                <a:effectLst/>
                <a:latin typeface="Consolas" panose="020B0609020204030204" pitchFamily="49" charset="0"/>
              </a:rPr>
              <a:t>on_enter_</a:t>
            </a:r>
            <a:r>
              <a:rPr lang="en-US" b="0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🟡 </a:t>
            </a:r>
            <a:r>
              <a:rPr lang="en-US" b="0">
                <a:solidFill>
                  <a:srgbClr val="D8226B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lambda</a:t>
            </a:r>
            <a:r>
              <a:rPr lang="en-US" b="0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>
                <a:solidFill>
                  <a:srgbClr val="E2861D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🟡</a:t>
            </a:r>
            <a:r>
              <a:rPr lang="en-US" b="0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 is on"</a:t>
            </a:r>
            <a:r>
              <a:rPr lang="en-US" b="0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b="0">
                <a:solidFill>
                  <a:srgbClr val="75715E"/>
                </a:solidFill>
                <a:effectLst/>
                <a:latin typeface="Consolas" panose="020B0609020204030204" pitchFamily="49" charset="0"/>
              </a:rPr>
              <a:t># callback</a:t>
            </a:r>
            <a:endParaRPr lang="en-US" b="0">
              <a:solidFill>
                <a:srgbClr val="DBDBDB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endParaRPr lang="en-US" b="0">
              <a:solidFill>
                <a:srgbClr val="75715E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/>
              <a:t>🚦</a:t>
            </a:r>
            <a:r>
              <a:rPr lang="en-US" b="0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b="0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b="0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“switch"</a:t>
            </a:r>
            <a:r>
              <a:rPr lang="en-US" b="0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b="0">
                <a:solidFill>
                  <a:srgbClr val="75715E"/>
                </a:solidFill>
                <a:effectLst/>
                <a:latin typeface="Consolas" panose="020B0609020204030204" pitchFamily="49" charset="0"/>
              </a:rPr>
              <a:t># event</a:t>
            </a:r>
            <a:endParaRPr lang="en-US" b="0">
              <a:solidFill>
                <a:srgbClr val="DBDBDB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endParaRPr lang="en-US" b="0">
              <a:solidFill>
                <a:srgbClr val="DBDBD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E5C7E380-C945-449A-4903-E99BCD935F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F4278-72E4-4908-A1C9-0AD37C98C399}" type="datetime1">
              <a:rPr lang="en-US" smtClean="0"/>
              <a:t>7/18/2025</a:t>
            </a:fld>
            <a:endParaRPr lang="en-US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83D5AF7A-FA3B-1CF7-7166-6179660ECE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Maxim Danilov, @danilovmy, maxim@wpshop.at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4C857F40-A2DC-9DDB-35B8-80F22E5F9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C6F6D-30C6-435B-87DF-1F64EACF28E1}" type="slidenum">
              <a:rPr lang="en-US" smtClean="0"/>
              <a:t>19</a:t>
            </a:fld>
            <a:endParaRPr lang="en-US"/>
          </a:p>
        </p:txBody>
      </p: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6770A2BE-84DD-8F03-D35F-402EC933D119}"/>
              </a:ext>
            </a:extLst>
          </p:cNvPr>
          <p:cNvGrpSpPr/>
          <p:nvPr/>
        </p:nvGrpSpPr>
        <p:grpSpPr>
          <a:xfrm>
            <a:off x="621220" y="1563688"/>
            <a:ext cx="10311184" cy="1323474"/>
            <a:chOff x="940408" y="1564234"/>
            <a:chExt cx="10311184" cy="1323474"/>
          </a:xfrm>
        </p:grpSpPr>
        <p:sp>
          <p:nvSpPr>
            <p:cNvPr id="16" name="Прямоугольник: скругленные углы 15">
              <a:extLst>
                <a:ext uri="{FF2B5EF4-FFF2-40B4-BE49-F238E27FC236}">
                  <a16:creationId xmlns:a16="http://schemas.microsoft.com/office/drawing/2014/main" id="{2A0895A9-8B59-7A33-0AE2-9C35F486BF8A}"/>
                </a:ext>
              </a:extLst>
            </p:cNvPr>
            <p:cNvSpPr/>
            <p:nvPr/>
          </p:nvSpPr>
          <p:spPr>
            <a:xfrm>
              <a:off x="940408" y="2005392"/>
              <a:ext cx="3343272" cy="882316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3200" b="1">
                  <a:solidFill>
                    <a:schemeClr val="tx1"/>
                  </a:solidFill>
                </a:rPr>
                <a:t>Green</a:t>
              </a:r>
            </a:p>
            <a:p>
              <a:pPr algn="ctr"/>
              <a:r>
                <a:rPr lang="de-DE" sz="3200" b="1">
                  <a:solidFill>
                    <a:schemeClr val="tx1"/>
                  </a:solidFill>
                </a:rPr>
                <a:t>on_exit</a:t>
              </a:r>
              <a:endParaRPr lang="en-US" sz="3200" b="1">
                <a:solidFill>
                  <a:schemeClr val="tx1"/>
                </a:solidFill>
              </a:endParaRPr>
            </a:p>
          </p:txBody>
        </p:sp>
        <p:sp>
          <p:nvSpPr>
            <p:cNvPr id="17" name="Прямоугольник: скругленные углы 16">
              <a:extLst>
                <a:ext uri="{FF2B5EF4-FFF2-40B4-BE49-F238E27FC236}">
                  <a16:creationId xmlns:a16="http://schemas.microsoft.com/office/drawing/2014/main" id="{478C7193-26A4-7556-E36F-5BC1F26A14CA}"/>
                </a:ext>
              </a:extLst>
            </p:cNvPr>
            <p:cNvSpPr/>
            <p:nvPr/>
          </p:nvSpPr>
          <p:spPr>
            <a:xfrm>
              <a:off x="5224087" y="1564234"/>
              <a:ext cx="1743825" cy="882316"/>
            </a:xfrm>
            <a:prstGeom prst="roundRect">
              <a:avLst/>
            </a:prstGeom>
            <a:solidFill>
              <a:srgbClr val="FFFF00">
                <a:alpha val="15000"/>
              </a:srgbClr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3200" b="1">
                  <a:solidFill>
                    <a:schemeClr val="tx1"/>
                  </a:solidFill>
                </a:rPr>
                <a:t>Yellow</a:t>
              </a:r>
              <a:endParaRPr lang="en-US" sz="3200" b="1">
                <a:solidFill>
                  <a:schemeClr val="tx1"/>
                </a:solidFill>
              </a:endParaRPr>
            </a:p>
          </p:txBody>
        </p:sp>
        <p:sp>
          <p:nvSpPr>
            <p:cNvPr id="18" name="Прямоугольник: скругленные углы 17">
              <a:extLst>
                <a:ext uri="{FF2B5EF4-FFF2-40B4-BE49-F238E27FC236}">
                  <a16:creationId xmlns:a16="http://schemas.microsoft.com/office/drawing/2014/main" id="{D4333E75-24F1-4D4F-BB05-7C27D496A492}"/>
                </a:ext>
              </a:extLst>
            </p:cNvPr>
            <p:cNvSpPr/>
            <p:nvPr/>
          </p:nvSpPr>
          <p:spPr>
            <a:xfrm>
              <a:off x="7908320" y="2005392"/>
              <a:ext cx="3343272" cy="882316"/>
            </a:xfrm>
            <a:prstGeom prst="roundRect">
              <a:avLst/>
            </a:prstGeom>
            <a:solidFill>
              <a:srgbClr val="FF0000">
                <a:alpha val="12000"/>
              </a:srgbClr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3200" b="1">
                  <a:solidFill>
                    <a:schemeClr val="tx1"/>
                  </a:solidFill>
                </a:rPr>
                <a:t>Red</a:t>
              </a:r>
            </a:p>
            <a:p>
              <a:pPr algn="ctr"/>
              <a:r>
                <a:rPr lang="de-DE" sz="2800" b="1">
                  <a:solidFill>
                    <a:schemeClr val="tx1"/>
                  </a:solidFill>
                </a:rPr>
                <a:t>on_entry</a:t>
              </a:r>
              <a:endParaRPr lang="en-US" sz="2800" b="1">
                <a:solidFill>
                  <a:schemeClr val="tx1"/>
                </a:solidFill>
              </a:endParaRPr>
            </a:p>
          </p:txBody>
        </p:sp>
        <p:cxnSp>
          <p:nvCxnSpPr>
            <p:cNvPr id="20" name="Прямая со стрелкой 19">
              <a:extLst>
                <a:ext uri="{FF2B5EF4-FFF2-40B4-BE49-F238E27FC236}">
                  <a16:creationId xmlns:a16="http://schemas.microsoft.com/office/drawing/2014/main" id="{DA6842F0-F1AD-D03B-595D-E5327A3673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15763" y="1925182"/>
              <a:ext cx="908324" cy="333003"/>
            </a:xfrm>
            <a:prstGeom prst="straightConnector1">
              <a:avLst/>
            </a:prstGeom>
            <a:ln w="76200">
              <a:gradFill>
                <a:gsLst>
                  <a:gs pos="0">
                    <a:srgbClr val="00B050"/>
                  </a:gs>
                  <a:gs pos="100000">
                    <a:srgbClr val="FFFF00"/>
                  </a:gs>
                </a:gsLst>
                <a:lin ang="5400000" scaled="1"/>
              </a:gra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Прямая со стрелкой 20">
              <a:extLst>
                <a:ext uri="{FF2B5EF4-FFF2-40B4-BE49-F238E27FC236}">
                  <a16:creationId xmlns:a16="http://schemas.microsoft.com/office/drawing/2014/main" id="{589EFBBB-C690-363B-5D72-6A8FCC1A52C4}"/>
                </a:ext>
              </a:extLst>
            </p:cNvPr>
            <p:cNvCxnSpPr>
              <a:cxnSpLocks/>
            </p:cNvCxnSpPr>
            <p:nvPr/>
          </p:nvCxnSpPr>
          <p:spPr>
            <a:xfrm>
              <a:off x="6999996" y="1941224"/>
              <a:ext cx="940408" cy="441158"/>
            </a:xfrm>
            <a:prstGeom prst="straightConnector1">
              <a:avLst/>
            </a:prstGeom>
            <a:ln w="76200">
              <a:gradFill>
                <a:gsLst>
                  <a:gs pos="0">
                    <a:srgbClr val="FFFF00"/>
                  </a:gs>
                  <a:gs pos="100000">
                    <a:srgbClr val="FF0000"/>
                  </a:gs>
                </a:gsLst>
                <a:lin ang="5400000" scaled="1"/>
              </a:gra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Прямая со стрелкой 25">
              <a:extLst>
                <a:ext uri="{FF2B5EF4-FFF2-40B4-BE49-F238E27FC236}">
                  <a16:creationId xmlns:a16="http://schemas.microsoft.com/office/drawing/2014/main" id="{25943AF9-A2F7-E835-98C0-BB9D019E15A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83679" y="2687311"/>
              <a:ext cx="3624641" cy="0"/>
            </a:xfrm>
            <a:prstGeom prst="straightConnector1">
              <a:avLst/>
            </a:prstGeom>
            <a:ln w="76200">
              <a:gradFill>
                <a:gsLst>
                  <a:gs pos="0">
                    <a:srgbClr val="FF0000"/>
                  </a:gs>
                  <a:gs pos="100000">
                    <a:srgbClr val="00B050"/>
                  </a:gs>
                </a:gsLst>
                <a:lin ang="0" scaled="0"/>
              </a:gra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0031063-5F3B-B975-BDD3-DCF78D91A00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636267" y="6307595"/>
            <a:ext cx="636267" cy="446567"/>
          </a:xfrm>
          <a:custGeom>
            <a:avLst/>
            <a:gdLst>
              <a:gd name="connsiteX0" fmla="*/ 7098390 w 7453424"/>
              <a:gd name="connsiteY0" fmla="*/ 0 h 5231218"/>
              <a:gd name="connsiteX1" fmla="*/ 1276178 w 7453424"/>
              <a:gd name="connsiteY1" fmla="*/ 0 h 5231218"/>
              <a:gd name="connsiteX2" fmla="*/ 1229888 w 7453424"/>
              <a:gd name="connsiteY2" fmla="*/ 59060 h 5231218"/>
              <a:gd name="connsiteX3" fmla="*/ 1105786 w 7453424"/>
              <a:gd name="connsiteY3" fmla="*/ 212651 h 5231218"/>
              <a:gd name="connsiteX4" fmla="*/ 850605 w 7453424"/>
              <a:gd name="connsiteY4" fmla="*/ 457200 h 5231218"/>
              <a:gd name="connsiteX5" fmla="*/ 829340 w 7453424"/>
              <a:gd name="connsiteY5" fmla="*/ 1424762 h 5231218"/>
              <a:gd name="connsiteX6" fmla="*/ 786810 w 7453424"/>
              <a:gd name="connsiteY6" fmla="*/ 3072809 h 5231218"/>
              <a:gd name="connsiteX7" fmla="*/ 59891 w 7453424"/>
              <a:gd name="connsiteY7" fmla="*/ 3482495 h 5231218"/>
              <a:gd name="connsiteX8" fmla="*/ 0 w 7453424"/>
              <a:gd name="connsiteY8" fmla="*/ 3514654 h 5231218"/>
              <a:gd name="connsiteX9" fmla="*/ 0 w 7453424"/>
              <a:gd name="connsiteY9" fmla="*/ 4790450 h 5231218"/>
              <a:gd name="connsiteX10" fmla="*/ 53163 w 7453424"/>
              <a:gd name="connsiteY10" fmla="*/ 4795283 h 5231218"/>
              <a:gd name="connsiteX11" fmla="*/ 1116419 w 7453424"/>
              <a:gd name="connsiteY11" fmla="*/ 4774018 h 5231218"/>
              <a:gd name="connsiteX12" fmla="*/ 1339703 w 7453424"/>
              <a:gd name="connsiteY12" fmla="*/ 5146158 h 5231218"/>
              <a:gd name="connsiteX13" fmla="*/ 1414712 w 7453424"/>
              <a:gd name="connsiteY13" fmla="*/ 5197244 h 5231218"/>
              <a:gd name="connsiteX14" fmla="*/ 1494311 w 7453424"/>
              <a:gd name="connsiteY14" fmla="*/ 5231218 h 5231218"/>
              <a:gd name="connsiteX15" fmla="*/ 1788593 w 7453424"/>
              <a:gd name="connsiteY15" fmla="*/ 5231218 h 5231218"/>
              <a:gd name="connsiteX16" fmla="*/ 1806217 w 7453424"/>
              <a:gd name="connsiteY16" fmla="*/ 5228384 h 5231218"/>
              <a:gd name="connsiteX17" fmla="*/ 2509284 w 7453424"/>
              <a:gd name="connsiteY17" fmla="*/ 5007934 h 5231218"/>
              <a:gd name="connsiteX18" fmla="*/ 2604977 w 7453424"/>
              <a:gd name="connsiteY18" fmla="*/ 4774018 h 5231218"/>
              <a:gd name="connsiteX19" fmla="*/ 3923414 w 7453424"/>
              <a:gd name="connsiteY19" fmla="*/ 4731488 h 5231218"/>
              <a:gd name="connsiteX20" fmla="*/ 5209954 w 7453424"/>
              <a:gd name="connsiteY20" fmla="*/ 4752753 h 5231218"/>
              <a:gd name="connsiteX21" fmla="*/ 5326912 w 7453424"/>
              <a:gd name="connsiteY21" fmla="*/ 5082362 h 5231218"/>
              <a:gd name="connsiteX22" fmla="*/ 5379577 w 7453424"/>
              <a:gd name="connsiteY22" fmla="*/ 5164266 h 5231218"/>
              <a:gd name="connsiteX23" fmla="*/ 5427513 w 7453424"/>
              <a:gd name="connsiteY23" fmla="*/ 5231218 h 5231218"/>
              <a:gd name="connsiteX24" fmla="*/ 6213321 w 7453424"/>
              <a:gd name="connsiteY24" fmla="*/ 5231218 h 5231218"/>
              <a:gd name="connsiteX25" fmla="*/ 6236328 w 7453424"/>
              <a:gd name="connsiteY25" fmla="*/ 5224075 h 5231218"/>
              <a:gd name="connsiteX26" fmla="*/ 6411433 w 7453424"/>
              <a:gd name="connsiteY26" fmla="*/ 5146158 h 5231218"/>
              <a:gd name="connsiteX27" fmla="*/ 6762307 w 7453424"/>
              <a:gd name="connsiteY27" fmla="*/ 4710223 h 5231218"/>
              <a:gd name="connsiteX28" fmla="*/ 7336465 w 7453424"/>
              <a:gd name="connsiteY28" fmla="*/ 4752753 h 5231218"/>
              <a:gd name="connsiteX29" fmla="*/ 7453341 w 7453424"/>
              <a:gd name="connsiteY29" fmla="*/ 5116586 h 5231218"/>
              <a:gd name="connsiteX30" fmla="*/ 7453424 w 7453424"/>
              <a:gd name="connsiteY30" fmla="*/ 5116092 h 5231218"/>
              <a:gd name="connsiteX31" fmla="*/ 7453424 w 7453424"/>
              <a:gd name="connsiteY31" fmla="*/ 266289 h 5231218"/>
              <a:gd name="connsiteX32" fmla="*/ 7437111 w 7453424"/>
              <a:gd name="connsiteY32" fmla="*/ 236969 h 5231218"/>
              <a:gd name="connsiteX33" fmla="*/ 7176977 w 7453424"/>
              <a:gd name="connsiteY33" fmla="*/ 42530 h 5231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7453424" h="5231218">
                <a:moveTo>
                  <a:pt x="7098390" y="0"/>
                </a:moveTo>
                <a:lnTo>
                  <a:pt x="1276178" y="0"/>
                </a:lnTo>
                <a:lnTo>
                  <a:pt x="1229888" y="59060"/>
                </a:lnTo>
                <a:cubicBezTo>
                  <a:pt x="1180546" y="121499"/>
                  <a:pt x="1136355" y="176323"/>
                  <a:pt x="1105786" y="212651"/>
                </a:cubicBezTo>
                <a:cubicBezTo>
                  <a:pt x="983511" y="357963"/>
                  <a:pt x="896679" y="255182"/>
                  <a:pt x="850605" y="457200"/>
                </a:cubicBezTo>
                <a:cubicBezTo>
                  <a:pt x="804531" y="659218"/>
                  <a:pt x="839972" y="988827"/>
                  <a:pt x="829340" y="1424762"/>
                </a:cubicBezTo>
                <a:cubicBezTo>
                  <a:pt x="818708" y="1860697"/>
                  <a:pt x="948070" y="2705986"/>
                  <a:pt x="786810" y="3072809"/>
                </a:cubicBezTo>
                <a:cubicBezTo>
                  <a:pt x="665865" y="3347926"/>
                  <a:pt x="307680" y="3376834"/>
                  <a:pt x="59891" y="3482495"/>
                </a:cubicBezTo>
                <a:lnTo>
                  <a:pt x="0" y="3514654"/>
                </a:lnTo>
                <a:lnTo>
                  <a:pt x="0" y="4790450"/>
                </a:lnTo>
                <a:lnTo>
                  <a:pt x="53163" y="4795283"/>
                </a:lnTo>
                <a:cubicBezTo>
                  <a:pt x="288851" y="4821864"/>
                  <a:pt x="901996" y="4715539"/>
                  <a:pt x="1116419" y="4774018"/>
                </a:cubicBezTo>
                <a:cubicBezTo>
                  <a:pt x="1330842" y="4832497"/>
                  <a:pt x="1238694" y="5068186"/>
                  <a:pt x="1339703" y="5146158"/>
                </a:cubicBezTo>
                <a:cubicBezTo>
                  <a:pt x="1364955" y="5165651"/>
                  <a:pt x="1389322" y="5182818"/>
                  <a:pt x="1414712" y="5197244"/>
                </a:cubicBezTo>
                <a:lnTo>
                  <a:pt x="1494311" y="5231218"/>
                </a:lnTo>
                <a:lnTo>
                  <a:pt x="1788593" y="5231218"/>
                </a:lnTo>
                <a:lnTo>
                  <a:pt x="1806217" y="5228384"/>
                </a:lnTo>
                <a:cubicBezTo>
                  <a:pt x="2023952" y="5186446"/>
                  <a:pt x="2380586" y="5076160"/>
                  <a:pt x="2509284" y="5007934"/>
                </a:cubicBezTo>
                <a:cubicBezTo>
                  <a:pt x="2656368" y="4929962"/>
                  <a:pt x="2369289" y="4820092"/>
                  <a:pt x="2604977" y="4774018"/>
                </a:cubicBezTo>
                <a:cubicBezTo>
                  <a:pt x="2840665" y="4727944"/>
                  <a:pt x="3923414" y="4731488"/>
                  <a:pt x="3923414" y="4731488"/>
                </a:cubicBezTo>
                <a:cubicBezTo>
                  <a:pt x="4357577" y="4727944"/>
                  <a:pt x="4976038" y="4694274"/>
                  <a:pt x="5209954" y="4752753"/>
                </a:cubicBezTo>
                <a:cubicBezTo>
                  <a:pt x="5443870" y="4811232"/>
                  <a:pt x="5256028" y="4983125"/>
                  <a:pt x="5326912" y="5082362"/>
                </a:cubicBezTo>
                <a:cubicBezTo>
                  <a:pt x="5344633" y="5107172"/>
                  <a:pt x="5361468" y="5135525"/>
                  <a:pt x="5379577" y="5164266"/>
                </a:cubicBezTo>
                <a:lnTo>
                  <a:pt x="5427513" y="5231218"/>
                </a:lnTo>
                <a:lnTo>
                  <a:pt x="6213321" y="5231218"/>
                </a:lnTo>
                <a:lnTo>
                  <a:pt x="6236328" y="5224075"/>
                </a:lnTo>
                <a:cubicBezTo>
                  <a:pt x="6303778" y="5199321"/>
                  <a:pt x="6364472" y="5172740"/>
                  <a:pt x="6411433" y="5146158"/>
                </a:cubicBezTo>
                <a:cubicBezTo>
                  <a:pt x="6599275" y="5039833"/>
                  <a:pt x="6608135" y="4775790"/>
                  <a:pt x="6762307" y="4710223"/>
                </a:cubicBezTo>
                <a:cubicBezTo>
                  <a:pt x="6916479" y="4644656"/>
                  <a:pt x="7217735" y="4722628"/>
                  <a:pt x="7336465" y="4752753"/>
                </a:cubicBezTo>
                <a:cubicBezTo>
                  <a:pt x="7425512" y="4775347"/>
                  <a:pt x="7436810" y="5177723"/>
                  <a:pt x="7453341" y="5116586"/>
                </a:cubicBezTo>
                <a:lnTo>
                  <a:pt x="7453424" y="5116092"/>
                </a:lnTo>
                <a:lnTo>
                  <a:pt x="7453424" y="266289"/>
                </a:lnTo>
                <a:lnTo>
                  <a:pt x="7437111" y="236969"/>
                </a:lnTo>
                <a:cubicBezTo>
                  <a:pt x="7383980" y="166300"/>
                  <a:pt x="7303903" y="119616"/>
                  <a:pt x="7176977" y="42530"/>
                </a:cubicBezTo>
                <a:close/>
              </a:path>
            </a:pathLst>
          </a:cu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22DA38C-F0A9-BD6C-3462-207903492F1E}"/>
              </a:ext>
            </a:extLst>
          </p:cNvPr>
          <p:cNvSpPr txBox="1"/>
          <p:nvPr/>
        </p:nvSpPr>
        <p:spPr>
          <a:xfrm rot="20461528">
            <a:off x="10233841" y="3709229"/>
            <a:ext cx="17044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0" u="none" strike="noStrike">
                <a:solidFill>
                  <a:srgbClr val="1F2328"/>
                </a:solidFill>
                <a:effectLst/>
                <a:hlinkClick r:id="rId4"/>
              </a:rPr>
              <a:t>pythonji</a:t>
            </a:r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3176905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-0.0944 -4.81481E-6 L 1.10169 -4.81481E-6 " pathEditMode="relative" rAng="0" ptsTypes="AA">
                                      <p:cBhvr>
                                        <p:cTn id="6" dur="6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980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5C92A69-551F-0A58-74F7-A959CE06A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Who I am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85FA1FD-9B25-55FE-3000-282E62065F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3200"/>
              <a:t>Maxim Danilov</a:t>
            </a:r>
          </a:p>
          <a:p>
            <a:pPr marL="0" indent="0">
              <a:buNone/>
            </a:pPr>
            <a:endParaRPr lang="en-US" sz="3200"/>
          </a:p>
          <a:p>
            <a:pPr marL="0" indent="0">
              <a:buNone/>
            </a:pPr>
            <a:r>
              <a:rPr lang="en-US" sz="3200"/>
              <a:t>Python and Django developer for backends</a:t>
            </a:r>
          </a:p>
          <a:p>
            <a:pPr marL="0" indent="0">
              <a:buNone/>
            </a:pPr>
            <a:r>
              <a:rPr lang="en-US" sz="3200"/>
              <a:t>Lover of reactive frontend frameworks</a:t>
            </a:r>
          </a:p>
          <a:p>
            <a:pPr marL="0" indent="0">
              <a:buNone/>
            </a:pPr>
            <a:endParaRPr lang="en-US" sz="3200"/>
          </a:p>
          <a:p>
            <a:pPr marL="0" indent="0">
              <a:buNone/>
            </a:pPr>
            <a:endParaRPr lang="en-US" sz="3200"/>
          </a:p>
          <a:p>
            <a:pPr marL="0" indent="0">
              <a:buNone/>
            </a:pPr>
            <a:r>
              <a:rPr lang="en-US" sz="3200"/>
              <a:t>Last year I provided </a:t>
            </a:r>
            <a:r>
              <a:rPr lang="de-DE" sz="3200"/>
              <a:t>&gt;</a:t>
            </a:r>
            <a:r>
              <a:rPr lang="en-US" sz="3200"/>
              <a:t>6,600 minutes of Mentoring sessions for python developers</a:t>
            </a:r>
            <a:r>
              <a:rPr lang="de-DE" sz="3200"/>
              <a:t>.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C18333F-D2A9-8EAD-4122-560077C728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DFFBD-A98E-458A-9DF9-D9DFD38A5662}" type="datetime1">
              <a:rPr lang="en-US" smtClean="0"/>
              <a:t>7/18/2025</a:t>
            </a:fld>
            <a:endParaRPr lang="en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4EE4228-87EF-58B3-656C-01184680E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Maxim Danilov, @danilovmy, maxim@wpshop.at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909B8C3-5545-091C-7E4C-7E5F5B1ED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C6F6D-30C6-435B-87DF-1F64EACF28E1}" type="slidenum">
              <a:rPr lang="en-US" smtClean="0"/>
              <a:t>2</a:t>
            </a:fld>
            <a:endParaRPr lang="en-US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D2760847-8185-5E8F-8E02-917FAD24E3A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10600" y="681037"/>
            <a:ext cx="2955410" cy="4168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3763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6B8BC23-CEF6-53E2-247F-0B29CD16B9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/>
              <a:t>S</a:t>
            </a:r>
            <a:r>
              <a:rPr lang="en-US"/>
              <a:t>tate-machine example: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59AB1D9-D796-1AD0-07F6-98E2FDD77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1706"/>
            <a:ext cx="10515600" cy="5261810"/>
          </a:xfrm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ru-RU" sz="2400" b="1">
              <a:solidFill>
                <a:srgbClr val="AE81F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58EC74B-5BED-14EB-92A3-0BB0A24164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0671F-075E-4F86-BA9A-30283D9EDC96}" type="datetime1">
              <a:rPr lang="en-US" smtClean="0"/>
              <a:t>7/18/2025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5B29641-79D1-9B2D-EF3D-2FDCD0107D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Maxim Danilov, @danilovmy, maxim@wpshop.at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FF214EE-77B1-EED9-E506-9445B7450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C6F6D-30C6-435B-87DF-1F64EACF28E1}" type="slidenum">
              <a:rPr lang="en-US" smtClean="0"/>
              <a:t>20</a:t>
            </a:fld>
            <a:endParaRPr lang="en-US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FA63D5B-28AA-F4B1-AF10-27BBEC9B54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14800" y="1988852"/>
            <a:ext cx="3465094" cy="3655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5963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6B8BC23-CEF6-53E2-247F-0B29CD16B9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/>
              <a:t>S</a:t>
            </a:r>
            <a:r>
              <a:rPr lang="en-US"/>
              <a:t>tate-machine example: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59AB1D9-D796-1AD0-07F6-98E2FDD77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1706"/>
            <a:ext cx="10515600" cy="5261810"/>
          </a:xfrm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400" b="1">
                <a:solidFill>
                  <a:srgbClr val="D8226B"/>
                </a:solidFill>
                <a:effectLst/>
                <a:latin typeface="Consolas" panose="020B0609020204030204" pitchFamily="49" charset="0"/>
              </a:rPr>
              <a:t>&gt;&gt;&gt;</a:t>
            </a:r>
            <a:r>
              <a:rPr lang="en-US" sz="2400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ru-RU" sz="2400" b="1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🐱‍🏍</a:t>
            </a:r>
            <a:r>
              <a:rPr lang="en-US" sz="2400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1">
                <a:solidFill>
                  <a:srgbClr val="D8226B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400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1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MyCuteSuperHero</a:t>
            </a:r>
            <a:r>
              <a:rPr lang="en-US" sz="2400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1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“SuperCat"</a:t>
            </a:r>
            <a:r>
              <a:rPr lang="en-US" sz="2400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400" b="1">
                <a:solidFill>
                  <a:srgbClr val="D8226B"/>
                </a:solidFill>
                <a:effectLst/>
                <a:latin typeface="Consolas" panose="020B0609020204030204" pitchFamily="49" charset="0"/>
              </a:rPr>
              <a:t>&gt;&gt;&gt;</a:t>
            </a:r>
            <a:r>
              <a:rPr lang="en-US" sz="2400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ru-RU" sz="2400" b="1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🐱‍🏍</a:t>
            </a:r>
            <a:r>
              <a:rPr lang="en-US" sz="2400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400" b="1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wake_up</a:t>
            </a:r>
            <a:r>
              <a:rPr lang="en-US" sz="2400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400" b="1">
                <a:solidFill>
                  <a:srgbClr val="D8226B"/>
                </a:solidFill>
                <a:effectLst/>
                <a:latin typeface="Consolas" panose="020B0609020204030204" pitchFamily="49" charset="0"/>
              </a:rPr>
              <a:t>&gt;&gt;&gt;</a:t>
            </a:r>
            <a:r>
              <a:rPr lang="en-US" sz="2400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ru-RU" sz="2400" b="1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🐱‍🏍</a:t>
            </a:r>
            <a:r>
              <a:rPr lang="en-US" sz="2400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.rescued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400" b="1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None</a:t>
            </a:r>
            <a:br>
              <a:rPr lang="en-US" sz="2400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</a:br>
            <a:endParaRPr lang="en-US" sz="2400" b="1">
              <a:solidFill>
                <a:srgbClr val="DBDBDB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400" b="1">
                <a:solidFill>
                  <a:srgbClr val="D8226B"/>
                </a:solidFill>
                <a:effectLst/>
                <a:latin typeface="Consolas" panose="020B0609020204030204" pitchFamily="49" charset="0"/>
              </a:rPr>
              <a:t>&gt;&gt;&gt;</a:t>
            </a:r>
            <a:r>
              <a:rPr lang="en-US" sz="2400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ru-RU" sz="2400" b="1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🐱‍🏍</a:t>
            </a:r>
            <a:r>
              <a:rPr lang="en-US" sz="2400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400" b="1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distress_call</a:t>
            </a:r>
            <a:r>
              <a:rPr lang="en-US" sz="2400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(voice_stream)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400" b="1">
                <a:solidFill>
                  <a:srgbClr val="D8226B"/>
                </a:solidFill>
                <a:effectLst/>
                <a:latin typeface="Consolas" panose="020B0609020204030204" pitchFamily="49" charset="0"/>
              </a:rPr>
              <a:t>&gt;&gt;&gt;</a:t>
            </a:r>
            <a:r>
              <a:rPr lang="en-US" sz="2400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ru-RU" sz="2400" b="1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🐱‍🏍</a:t>
            </a:r>
            <a:r>
              <a:rPr lang="en-US" sz="2400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.state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400" b="1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'saving the world’</a:t>
            </a:r>
            <a:br>
              <a:rPr lang="en-US" sz="2400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</a:br>
            <a:endParaRPr lang="en-US" sz="2400" b="1">
              <a:solidFill>
                <a:srgbClr val="DBDBDB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400" b="1">
                <a:solidFill>
                  <a:srgbClr val="D8226B"/>
                </a:solidFill>
                <a:effectLst/>
                <a:latin typeface="Consolas" panose="020B0609020204030204" pitchFamily="49" charset="0"/>
              </a:rPr>
              <a:t>&gt;&gt;&gt;</a:t>
            </a:r>
            <a:r>
              <a:rPr lang="en-US" sz="2400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ru-RU" sz="2400" b="1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🐱‍🏍</a:t>
            </a:r>
            <a:r>
              <a:rPr lang="en-US" sz="2400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400" b="1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complete_mission</a:t>
            </a:r>
            <a:r>
              <a:rPr lang="en-US" sz="2400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400" b="1">
                <a:solidFill>
                  <a:srgbClr val="D8226B"/>
                </a:solidFill>
                <a:effectLst/>
                <a:latin typeface="Consolas" panose="020B0609020204030204" pitchFamily="49" charset="0"/>
              </a:rPr>
              <a:t>&gt;&gt;&gt;</a:t>
            </a:r>
            <a:r>
              <a:rPr lang="en-US" sz="2400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ru-RU" sz="2400" b="1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🐱‍🏍</a:t>
            </a:r>
            <a:r>
              <a:rPr lang="en-US" sz="2400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.rescued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de-DE" sz="2400" b="1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🌍</a:t>
            </a:r>
            <a:endParaRPr lang="ru-RU" sz="2400" b="1">
              <a:solidFill>
                <a:srgbClr val="AE81F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B1F9CF8-44EE-183E-8711-38D8FCFDC3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05896-5534-4823-9E64-309849E4ECA1}" type="datetime1">
              <a:rPr lang="en-US" smtClean="0"/>
              <a:t>7/18/2025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FBA6BC9-1563-2E16-8618-1A6890CFF0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Maxim Danilov, @danilovmy, maxim@wpshop.at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E749115-26FB-15BC-8465-C2ED7451D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C6F6D-30C6-435B-87DF-1F64EACF28E1}" type="slidenum">
              <a:rPr lang="en-US" smtClean="0"/>
              <a:t>21</a:t>
            </a:fld>
            <a:endParaRPr lang="en-US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FA63D5B-28AA-F4B1-AF10-27BBEC9B54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5221" y="2413054"/>
            <a:ext cx="2502567" cy="264020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B7142FF-EC78-B738-307C-B73C28CB6829}"/>
              </a:ext>
            </a:extLst>
          </p:cNvPr>
          <p:cNvSpPr txBox="1"/>
          <p:nvPr/>
        </p:nvSpPr>
        <p:spPr>
          <a:xfrm rot="20461528">
            <a:off x="10219093" y="626806"/>
            <a:ext cx="17044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0" u="none" strike="noStrike">
                <a:solidFill>
                  <a:srgbClr val="1F2328"/>
                </a:solidFill>
                <a:effectLst/>
                <a:hlinkClick r:id="rId3"/>
              </a:rPr>
              <a:t>pythonji</a:t>
            </a:r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41229015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5A3F79-0207-2AF7-B9E2-077F75F8D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FSM Principles:</a:t>
            </a:r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53FD30C-91F1-95DA-9B25-C4AAF130A4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lnSpc>
                <a:spcPct val="120000"/>
              </a:lnSpc>
            </a:pPr>
            <a:r>
              <a:rPr lang="en-US" sz="3200" b="1"/>
              <a:t>States</a:t>
            </a:r>
            <a:r>
              <a:rPr lang="en-US" sz="3200"/>
              <a:t> of objects attributes changed in </a:t>
            </a:r>
            <a:r>
              <a:rPr lang="de-DE" sz="3200" b="1"/>
              <a:t>transition</a:t>
            </a:r>
            <a:endParaRPr lang="en-US" sz="3200"/>
          </a:p>
          <a:p>
            <a:pPr marL="0" indent="0">
              <a:lnSpc>
                <a:spcPct val="120000"/>
              </a:lnSpc>
            </a:pPr>
            <a:endParaRPr lang="ru-RU" sz="3200"/>
          </a:p>
          <a:p>
            <a:pPr marL="0" indent="0">
              <a:lnSpc>
                <a:spcPct val="120000"/>
              </a:lnSpc>
            </a:pPr>
            <a:r>
              <a:rPr lang="de-DE" sz="3200" b="1"/>
              <a:t>Conditions</a:t>
            </a:r>
            <a:r>
              <a:rPr lang="de-DE" sz="3200"/>
              <a:t>,</a:t>
            </a:r>
            <a:r>
              <a:rPr lang="ru-RU" sz="3200"/>
              <a:t> </a:t>
            </a:r>
            <a:r>
              <a:rPr lang="de-DE" sz="3200"/>
              <a:t>based on states, checked on </a:t>
            </a:r>
            <a:r>
              <a:rPr lang="de-DE" sz="3200" b="1"/>
              <a:t>transition</a:t>
            </a:r>
          </a:p>
          <a:p>
            <a:pPr marL="0" indent="0">
              <a:lnSpc>
                <a:spcPct val="120000"/>
              </a:lnSpc>
            </a:pPr>
            <a:endParaRPr lang="de-DE" sz="3200"/>
          </a:p>
          <a:p>
            <a:pPr marL="0" indent="0">
              <a:lnSpc>
                <a:spcPct val="120000"/>
              </a:lnSpc>
            </a:pPr>
            <a:r>
              <a:rPr lang="de-DE" sz="3200" b="1"/>
              <a:t>Transition </a:t>
            </a:r>
            <a:r>
              <a:rPr lang="de-DE" sz="3200"/>
              <a:t>callbacks, called from </a:t>
            </a:r>
            <a:r>
              <a:rPr lang="de-DE" sz="3200" b="1"/>
              <a:t>events</a:t>
            </a:r>
            <a:endParaRPr lang="ru-RU" sz="3200"/>
          </a:p>
          <a:p>
            <a:pPr marL="0" indent="0">
              <a:lnSpc>
                <a:spcPct val="120000"/>
              </a:lnSpc>
            </a:pPr>
            <a:endParaRPr lang="de-DE" sz="3200"/>
          </a:p>
          <a:p>
            <a:pPr marL="0" indent="0">
              <a:lnSpc>
                <a:spcPct val="120000"/>
              </a:lnSpc>
            </a:pPr>
            <a:r>
              <a:rPr lang="de-DE" sz="3200"/>
              <a:t>Working with </a:t>
            </a:r>
            <a:r>
              <a:rPr lang="de-DE" sz="3200" b="1"/>
              <a:t>States</a:t>
            </a:r>
            <a:r>
              <a:rPr lang="de-DE" sz="3200"/>
              <a:t> except through </a:t>
            </a:r>
            <a:r>
              <a:rPr lang="de-DE" sz="3200" b="1"/>
              <a:t>events</a:t>
            </a:r>
            <a:endParaRPr lang="de-DE" sz="320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69CA437-CB33-DC76-4973-5DC4A70EE9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F2DD5A-24BF-4A0F-8E15-30A04AF874FE}" type="datetime1">
              <a:rPr lang="en-US" smtClean="0"/>
              <a:t>7/18/2025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5E30739-A8F7-B742-FB91-A1FBD06EE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Maxim Danilov, @danilovmy, maxim@wpshop.at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A1F2B50-C6AD-5473-3DCC-5BA507578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C6F6D-30C6-435B-87DF-1F64EACF28E1}" type="slidenum">
              <a:rPr lang="en-US" smtClean="0"/>
              <a:t>22</a:t>
            </a:fld>
            <a:endParaRPr lang="en-US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C536FA7-1DBA-C4E7-87C5-801D5ECDDD2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62335" y="39764"/>
            <a:ext cx="3598608" cy="988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3360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1A85507-C32E-CDFD-4998-E8521E8D1F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If </a:t>
            </a:r>
            <a:r>
              <a:rPr lang="en-US" b="1">
                <a:solidFill>
                  <a:srgbClr val="D8226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de-DE"/>
              <a:t> not needed</a:t>
            </a:r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B959943-455E-6B6D-9260-912755158D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US" sz="3200"/>
              <a:t>Code contains commands </a:t>
            </a:r>
            <a:r>
              <a:rPr lang="en-US" sz="3200" b="1"/>
              <a:t>what should be done</a:t>
            </a:r>
            <a:r>
              <a:rPr lang="en-US" sz="3200"/>
              <a:t>.</a:t>
            </a:r>
            <a:endParaRPr lang="ru-RU" sz="3200"/>
          </a:p>
          <a:p>
            <a:pPr marL="514350" indent="-514350">
              <a:buAutoNum type="arabicPeriod"/>
            </a:pPr>
            <a:endParaRPr lang="ru-RU" sz="3200"/>
          </a:p>
          <a:p>
            <a:pPr marL="514350" indent="-514350">
              <a:buAutoNum type="arabicPeriod"/>
            </a:pPr>
            <a:r>
              <a:rPr lang="de-DE" sz="3200"/>
              <a:t>More </a:t>
            </a:r>
            <a:r>
              <a:rPr lang="de-DE" sz="3200" b="1"/>
              <a:t>Interfaces</a:t>
            </a:r>
            <a:r>
              <a:rPr lang="de-DE" sz="3200"/>
              <a:t> present to work with state</a:t>
            </a:r>
          </a:p>
          <a:p>
            <a:pPr marL="514350" indent="-514350">
              <a:buAutoNum type="arabicPeriod"/>
            </a:pPr>
            <a:endParaRPr lang="de-DE" sz="3200"/>
          </a:p>
          <a:p>
            <a:pPr marL="514350" indent="-514350">
              <a:buAutoNum type="arabicPeriod"/>
            </a:pPr>
            <a:r>
              <a:rPr lang="en-US" sz="3200"/>
              <a:t>In testing, the </a:t>
            </a:r>
            <a:r>
              <a:rPr lang="en-US" sz="3200" b="1"/>
              <a:t>state-changes </a:t>
            </a:r>
            <a:r>
              <a:rPr lang="en-US" sz="3200"/>
              <a:t>are checked.</a:t>
            </a:r>
          </a:p>
          <a:p>
            <a:pPr marL="514350" indent="-514350">
              <a:buAutoNum type="arabicPeriod"/>
            </a:pPr>
            <a:endParaRPr lang="en-US" sz="3200"/>
          </a:p>
          <a:p>
            <a:pPr marL="514350" indent="-514350">
              <a:buAutoNum type="arabicPeriod"/>
            </a:pPr>
            <a:r>
              <a:rPr lang="ru-RU" sz="3200"/>
              <a:t> </a:t>
            </a:r>
            <a:r>
              <a:rPr lang="en-US" sz="3200" b="1"/>
              <a:t>Event sourcing pattern</a:t>
            </a:r>
            <a:r>
              <a:rPr lang="ru-RU" sz="3200"/>
              <a:t> </a:t>
            </a:r>
            <a:r>
              <a:rPr lang="de-DE" sz="3200"/>
              <a:t>from Event-Driven Architecture</a:t>
            </a:r>
            <a:endParaRPr lang="ru-RU" sz="320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2DE7AF8-1EB1-6DB4-4B96-0C98DE6652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6EAF9-B20B-4EDD-AAE0-28725BD120C7}" type="datetime1">
              <a:rPr lang="en-US" smtClean="0"/>
              <a:t>7/18/2025</a:t>
            </a:fld>
            <a:endParaRPr lang="en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2E51C5E-5B17-4634-0E39-60490C6C3A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Maxim Danilov, @danilovmy, maxim@wpshop.at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8DF9EAC-D01E-0F77-B6CB-B0BF7A658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C6F6D-30C6-435B-87DF-1F64EACF28E1}" type="slidenum">
              <a:rPr lang="en-US" smtClean="0"/>
              <a:t>23</a:t>
            </a:fld>
            <a:endParaRPr lang="en-US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FE62722-4F15-2BC2-5718-A5524716400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824390">
            <a:off x="9763434" y="4159044"/>
            <a:ext cx="1828800" cy="1445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9497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6B8BC23-CEF6-53E2-247F-0B29CD16B9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>
                <a:solidFill>
                  <a:srgbClr val="D8226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de-DE"/>
              <a:t>-less libraries and </a:t>
            </a:r>
            <a:r>
              <a:rPr lang="en-US"/>
              <a:t>frameworks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59AB1D9-D796-1AD0-07F6-98E2FDD775D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de-DE" b="1"/>
              <a:t>🚥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b="1"/>
              <a:t>pytransitions</a:t>
            </a:r>
            <a:endParaRPr lang="de-DE" b="1"/>
          </a:p>
          <a:p>
            <a:pPr marL="0" indent="0">
              <a:lnSpc>
                <a:spcPct val="100000"/>
              </a:lnSpc>
              <a:buNone/>
            </a:pPr>
            <a:r>
              <a:rPr lang="en-US" b="1"/>
              <a:t>python-statemachine</a:t>
            </a:r>
            <a:endParaRPr lang="de-DE" b="1"/>
          </a:p>
          <a:p>
            <a:pPr marL="0" indent="0">
              <a:lnSpc>
                <a:spcPct val="100000"/>
              </a:lnSpc>
              <a:buNone/>
            </a:pPr>
            <a:endParaRPr lang="de-DE" b="1"/>
          </a:p>
          <a:p>
            <a:pPr marL="0" indent="0">
              <a:lnSpc>
                <a:spcPct val="100000"/>
              </a:lnSpc>
              <a:buNone/>
            </a:pPr>
            <a:r>
              <a:rPr lang="de-DE" b="1"/>
              <a:t>🧩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b="1"/>
              <a:t>dry-python/stories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b="1"/>
              <a:t>django-service-objects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11D99E0-2C75-3FFE-87EE-923ADF18AF2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b="1"/>
              <a:t>⚙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b="1"/>
              <a:t>ThespianPy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de-DE" b="1"/>
              <a:t>🛠</a:t>
            </a:r>
            <a:endParaRPr lang="en-US" b="1"/>
          </a:p>
          <a:p>
            <a:pPr marL="0" indent="0">
              <a:lnSpc>
                <a:spcPct val="100000"/>
              </a:lnSpc>
              <a:buNone/>
            </a:pPr>
            <a:r>
              <a:rPr lang="en-US" b="1"/>
              <a:t>Django</a:t>
            </a:r>
            <a:r>
              <a:rPr lang="ru-RU" b="1"/>
              <a:t> </a:t>
            </a:r>
            <a:r>
              <a:rPr lang="en-US"/>
              <a:t>✔️</a:t>
            </a:r>
            <a:endParaRPr lang="de-DE" b="1"/>
          </a:p>
          <a:p>
            <a:pPr marL="0" indent="0">
              <a:lnSpc>
                <a:spcPct val="100000"/>
              </a:lnSpc>
              <a:buNone/>
            </a:pPr>
            <a:r>
              <a:rPr lang="de-DE" b="1"/>
              <a:t>📣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de-DE" b="1"/>
              <a:t>Logging</a:t>
            </a:r>
            <a:endParaRPr lang="de-DE"/>
          </a:p>
          <a:p>
            <a:pPr marL="0" indent="0">
              <a:lnSpc>
                <a:spcPct val="100000"/>
              </a:lnSpc>
              <a:buNone/>
            </a:pPr>
            <a:r>
              <a:rPr lang="de-DE" b="1"/>
              <a:t>📻</a:t>
            </a:r>
            <a:endParaRPr lang="de-DE"/>
          </a:p>
          <a:p>
            <a:pPr marL="0" indent="0">
              <a:lnSpc>
                <a:spcPct val="100000"/>
              </a:lnSpc>
              <a:buNone/>
            </a:pPr>
            <a:r>
              <a:rPr lang="de-DE" b="1"/>
              <a:t>Celery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DA006941-573E-6878-A319-3196FE1A97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2E6E6-C1CB-401D-A161-3191D09949DD}" type="datetime1">
              <a:rPr lang="en-US" smtClean="0"/>
              <a:t>7/18/2025</a:t>
            </a:fld>
            <a:endParaRPr lang="en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DBAD679-4560-3894-621A-C4FEE9AA06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Maxim Danilov, @danilovmy, maxim@wpshop.at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D8787E3-57D1-9103-D7C8-58FF72D9E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C6F6D-30C6-435B-87DF-1F64EACF28E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5729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" tmFilter="0, 0; .2, .5; .8, .5; 1, 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1000" autoRev="1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34" presetClass="emph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1.25E-6 -2.59259E-6 L 0.00039 -0.03842 " pathEditMode="relative" rAng="0" ptsTypes="AA">
                                      <p:cBhvr>
                                        <p:cTn id="10" dur="100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-1921"/>
                                    </p:animMotion>
                                    <p:animRot by="1500000">
                                      <p:cBhvr>
                                        <p:cTn id="1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2" dur="5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3" dur="50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4" dur="500" fill="hold">
                                          <p:stCondLst>
                                            <p:cond delay="1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4000"/>
                            </p:stCondLst>
                            <p:childTnLst>
                              <p:par>
                                <p:cTn id="16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7" dur="2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6000"/>
                            </p:stCondLst>
                            <p:childTnLst>
                              <p:par>
                                <p:cTn id="19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screen">
            <a:alphaModFix amt="59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4275B096-E460-A92A-8A50-13C011188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Any other legal form to get data.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71022646-0492-6B2A-732B-4FDC65CC68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Exception driven design.</a:t>
            </a:r>
            <a:endParaRPr lang="en-US"/>
          </a:p>
        </p:txBody>
      </p:sp>
      <p:sp>
        <p:nvSpPr>
          <p:cNvPr id="2" name="Дата 1">
            <a:extLst>
              <a:ext uri="{FF2B5EF4-FFF2-40B4-BE49-F238E27FC236}">
                <a16:creationId xmlns:a16="http://schemas.microsoft.com/office/drawing/2014/main" id="{664782D7-29D9-F4D8-E5BA-8BF1F4397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432E2-AE22-4527-BE04-F276296787B2}" type="datetime1">
              <a:rPr lang="en-US" smtClean="0"/>
              <a:t>7/18/2025</a:t>
            </a:fld>
            <a:endParaRPr lang="en-US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A711CC70-447D-6263-0240-571C44B92E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Maxim Danilov, @danilovmy, maxim@wpshop.at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4BFEA01-2C75-984C-CD0B-12B2AD35B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C6F6D-30C6-435B-87DF-1F64EACF28E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2106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EA40AD2-7BF1-1457-ADA0-25EE02CF4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Exception-Result propagation</a:t>
            </a:r>
            <a:endParaRPr lang="en-US"/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9617B8C3-CE12-AEC7-587E-F81C10ECB6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0070" y="1507958"/>
            <a:ext cx="11544300" cy="5121442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b="1" i="1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1">
                <a:solidFill>
                  <a:srgbClr val="98CE2B"/>
                </a:solidFill>
                <a:effectLst/>
                <a:latin typeface="Consolas" panose="020B0609020204030204" pitchFamily="49" charset="0"/>
              </a:rPr>
              <a:t>Response</a:t>
            </a:r>
            <a:r>
              <a:rPr lang="en-US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1" i="1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Exception</a:t>
            </a:r>
            <a:r>
              <a:rPr lang="en-US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pPr marL="0" indent="0">
              <a:buNone/>
            </a:pPr>
            <a:r>
              <a:rPr lang="en-US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1" i="1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1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__init__</a:t>
            </a:r>
            <a:r>
              <a:rPr lang="en-US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1" i="1">
                <a:solidFill>
                  <a:srgbClr val="E2861D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1" i="1">
                <a:solidFill>
                  <a:srgbClr val="E2861D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): </a:t>
            </a:r>
          </a:p>
          <a:p>
            <a:pPr marL="0" indent="0">
              <a:buNone/>
            </a:pPr>
            <a:r>
              <a:rPr lang="en-US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1" i="1">
                <a:solidFill>
                  <a:srgbClr val="E2861D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.value </a:t>
            </a:r>
            <a:r>
              <a:rPr lang="en-US" b="1">
                <a:solidFill>
                  <a:srgbClr val="D8226B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1" i="1">
                <a:solidFill>
                  <a:srgbClr val="E2861D"/>
                </a:solidFill>
                <a:effectLst/>
                <a:latin typeface="Consolas" panose="020B0609020204030204" pitchFamily="49" charset="0"/>
              </a:rPr>
              <a:t>result</a:t>
            </a:r>
            <a:endParaRPr lang="en-US" b="1">
              <a:solidFill>
                <a:srgbClr val="DBDBDB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b="1">
              <a:solidFill>
                <a:srgbClr val="DBDBDB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br>
              <a:rPr lang="en-US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</a:br>
            <a:r>
              <a:rPr lang="en-US" b="1" i="1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1">
                <a:solidFill>
                  <a:srgbClr val="98CE2B"/>
                </a:solidFill>
                <a:effectLst/>
                <a:latin typeface="Consolas" panose="020B0609020204030204" pitchFamily="49" charset="0"/>
              </a:rPr>
              <a:t>dfs</a:t>
            </a:r>
            <a:r>
              <a:rPr lang="en-US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1" i="1">
                <a:solidFill>
                  <a:srgbClr val="E2861D"/>
                </a:solidFill>
                <a:effectLst/>
                <a:latin typeface="Consolas" panose="020B0609020204030204" pitchFamily="49" charset="0"/>
              </a:rPr>
              <a:t>node</a:t>
            </a:r>
            <a:r>
              <a:rPr lang="en-US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1" i="1">
                <a:solidFill>
                  <a:srgbClr val="E2861D"/>
                </a:solidFill>
                <a:effectLst/>
                <a:latin typeface="Consolas" panose="020B0609020204030204" pitchFamily="49" charset="0"/>
              </a:rPr>
              <a:t>target</a:t>
            </a:r>
            <a:r>
              <a:rPr lang="en-US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pPr marL="0" indent="0">
              <a:buNone/>
            </a:pPr>
            <a:r>
              <a:rPr lang="en-US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1">
                <a:solidFill>
                  <a:srgbClr val="D8226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 node.value </a:t>
            </a:r>
            <a:r>
              <a:rPr lang="en-US" b="1">
                <a:solidFill>
                  <a:srgbClr val="D8226B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 target:</a:t>
            </a:r>
          </a:p>
          <a:p>
            <a:pPr marL="0" indent="0">
              <a:buNone/>
            </a:pPr>
            <a:r>
              <a:rPr lang="en-US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1">
                <a:solidFill>
                  <a:srgbClr val="D8226B"/>
                </a:solidFill>
                <a:effectLst/>
                <a:latin typeface="Consolas" panose="020B0609020204030204" pitchFamily="49" charset="0"/>
              </a:rPr>
              <a:t>raise</a:t>
            </a:r>
            <a:r>
              <a:rPr lang="en-US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1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Response</a:t>
            </a:r>
            <a:r>
              <a:rPr lang="en-US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(node) </a:t>
            </a:r>
            <a:r>
              <a:rPr lang="en-US" sz="2900" b="1">
                <a:solidFill>
                  <a:srgbClr val="75715E"/>
                </a:solidFill>
                <a:latin typeface="Consolas" panose="020B0609020204030204" pitchFamily="49" charset="0"/>
              </a:rPr>
              <a:t># Fast exit with result</a:t>
            </a:r>
            <a:r>
              <a:rPr lang="ru-RU" sz="2900" b="1">
                <a:solidFill>
                  <a:srgbClr val="75715E"/>
                </a:solidFill>
                <a:latin typeface="Consolas" panose="020B0609020204030204" pitchFamily="49" charset="0"/>
              </a:rPr>
              <a:t>. </a:t>
            </a:r>
            <a:r>
              <a:rPr lang="en-US" sz="2900" b="1">
                <a:solidFill>
                  <a:srgbClr val="75715E"/>
                </a:solidFill>
                <a:latin typeface="Consolas" panose="020B0609020204030204" pitchFamily="49" charset="0"/>
              </a:rPr>
              <a:t>Important in recursions.</a:t>
            </a:r>
          </a:p>
          <a:p>
            <a:pPr marL="0" indent="0">
              <a:buNone/>
            </a:pPr>
            <a:r>
              <a:rPr lang="en-US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1">
                <a:solidFill>
                  <a:srgbClr val="D8226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 child </a:t>
            </a:r>
            <a:r>
              <a:rPr lang="en-US" b="1">
                <a:solidFill>
                  <a:srgbClr val="D8226B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 node.children:</a:t>
            </a:r>
          </a:p>
          <a:p>
            <a:pPr marL="0" indent="0">
              <a:buNone/>
            </a:pPr>
            <a:r>
              <a:rPr lang="en-US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1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dfs</a:t>
            </a:r>
            <a:r>
              <a:rPr lang="en-US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(child, target)</a:t>
            </a:r>
          </a:p>
          <a:p>
            <a:pPr marL="0" indent="0">
              <a:buNone/>
            </a:pPr>
            <a:br>
              <a:rPr lang="en-US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</a:br>
            <a:r>
              <a:rPr lang="en-US" b="1">
                <a:solidFill>
                  <a:srgbClr val="D8226B"/>
                </a:solidFill>
                <a:effectLst/>
                <a:latin typeface="Consolas" panose="020B0609020204030204" pitchFamily="49" charset="0"/>
              </a:rPr>
              <a:t>try</a:t>
            </a:r>
            <a:r>
              <a:rPr lang="en-US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:                          </a:t>
            </a:r>
            <a:r>
              <a:rPr lang="en-US" sz="2800" b="1">
                <a:solidFill>
                  <a:srgbClr val="75715E"/>
                </a:solidFill>
                <a:latin typeface="Consolas" panose="020B0609020204030204" pitchFamily="49" charset="0"/>
              </a:rPr>
              <a:t># Unified form of handler for success/error </a:t>
            </a:r>
            <a:endParaRPr lang="en-US" b="1">
              <a:solidFill>
                <a:srgbClr val="DBDBDB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1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dfs</a:t>
            </a:r>
            <a:r>
              <a:rPr lang="en-US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(root_node, </a:t>
            </a:r>
            <a:r>
              <a:rPr lang="en-US" b="1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42</a:t>
            </a:r>
            <a:r>
              <a:rPr lang="en-US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b="1">
                <a:solidFill>
                  <a:srgbClr val="D8226B"/>
                </a:solidFill>
                <a:effectLst/>
                <a:latin typeface="Consolas" panose="020B0609020204030204" pitchFamily="49" charset="0"/>
              </a:rPr>
              <a:t>except</a:t>
            </a:r>
            <a:r>
              <a:rPr lang="en-US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 Response </a:t>
            </a:r>
            <a:r>
              <a:rPr lang="en-US" b="1">
                <a:solidFill>
                  <a:srgbClr val="D8226B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 response:  </a:t>
            </a:r>
            <a:r>
              <a:rPr lang="en-US" sz="2900" b="1">
                <a:solidFill>
                  <a:srgbClr val="75715E"/>
                </a:solidFill>
                <a:latin typeface="Consolas" panose="020B0609020204030204" pitchFamily="49" charset="0"/>
              </a:rPr>
              <a:t># A exception is </a:t>
            </a:r>
            <a:r>
              <a:rPr lang="de-DE" sz="2900" b="1">
                <a:solidFill>
                  <a:srgbClr val="75715E"/>
                </a:solidFill>
                <a:latin typeface="Consolas" panose="020B0609020204030204" pitchFamily="49" charset="0"/>
              </a:rPr>
              <a:t>only </a:t>
            </a:r>
            <a:r>
              <a:rPr lang="en-US" sz="2900" b="1">
                <a:solidFill>
                  <a:srgbClr val="75715E"/>
                </a:solidFill>
                <a:latin typeface="Consolas" panose="020B0609020204030204" pitchFamily="49" charset="0"/>
              </a:rPr>
              <a:t>container for the result</a:t>
            </a:r>
          </a:p>
          <a:p>
            <a:pPr marL="0" indent="0">
              <a:buNone/>
            </a:pPr>
            <a:r>
              <a:rPr lang="en-US" b="1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	print</a:t>
            </a:r>
            <a:r>
              <a:rPr lang="en-US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1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“Find:"</a:t>
            </a:r>
            <a:r>
              <a:rPr lang="en-US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,response.value)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82D5943F-D2D8-7485-A86E-A0BAEA9B10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D25CEF-9C55-4F8B-AC04-FBB13B6B7218}" type="datetime1">
              <a:rPr lang="en-US" smtClean="0"/>
              <a:t>7/18/2025</a:t>
            </a:fld>
            <a:endParaRPr lang="en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1BF8FF9-A882-50CA-C035-90EB167DDA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Maxim Danilov, @danilovmy, maxim@wpshop.at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002B660-22F8-21F5-2579-2E7D590742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C6F6D-30C6-435B-87DF-1F64EACF28E1}" type="slidenum">
              <a:rPr lang="en-US" smtClean="0"/>
              <a:t>26</a:t>
            </a:fld>
            <a:endParaRPr lang="en-US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03A92C4-6A38-9E9A-DA9B-F6721F29FF3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5977678">
            <a:off x="9503343" y="1200872"/>
            <a:ext cx="2744737" cy="1613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2801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6B8BC23-CEF6-53E2-247F-0B29CD16B9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Where used: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59AB1D9-D796-1AD0-07F6-98E2FDD775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50000"/>
              </a:lnSpc>
            </a:pPr>
            <a:endParaRPr lang="de-DE" sz="3200"/>
          </a:p>
          <a:p>
            <a:pPr marL="0" indent="0">
              <a:lnSpc>
                <a:spcPct val="150000"/>
              </a:lnSpc>
            </a:pPr>
            <a:r>
              <a:rPr lang="de-DE" sz="3200" b="1"/>
              <a:t>Pytest</a:t>
            </a:r>
            <a:r>
              <a:rPr lang="de-DE" sz="3200"/>
              <a:t> – all functionality based on exceptions</a:t>
            </a:r>
          </a:p>
          <a:p>
            <a:pPr marL="0" indent="0">
              <a:lnSpc>
                <a:spcPct val="150000"/>
              </a:lnSpc>
            </a:pPr>
            <a:r>
              <a:rPr lang="de-DE" sz="3200" b="1"/>
              <a:t>Async</a:t>
            </a:r>
            <a:r>
              <a:rPr lang="de-DE" sz="3200"/>
              <a:t> coroutines – StopIteration deliver returned value</a:t>
            </a:r>
          </a:p>
          <a:p>
            <a:pPr marL="0" indent="0">
              <a:lnSpc>
                <a:spcPct val="150000"/>
              </a:lnSpc>
            </a:pPr>
            <a:r>
              <a:rPr lang="en-US" sz="3200" b="1"/>
              <a:t>DFS</a:t>
            </a:r>
            <a:r>
              <a:rPr lang="en-US" sz="3200"/>
              <a:t>/</a:t>
            </a:r>
            <a:r>
              <a:rPr lang="en-US" sz="3200" b="1"/>
              <a:t>BFS</a:t>
            </a:r>
            <a:r>
              <a:rPr lang="en-US" sz="3200"/>
              <a:t>, parsing, regex algorythms</a:t>
            </a:r>
          </a:p>
          <a:p>
            <a:pPr marL="0" indent="0">
              <a:lnSpc>
                <a:spcPct val="150000"/>
              </a:lnSpc>
            </a:pPr>
            <a:endParaRPr lang="de-DE" sz="320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C11AF15-2418-9055-839F-6DCC48C6A3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61581-9841-433E-AB29-36D74568A7F5}" type="datetime1">
              <a:rPr lang="en-US" smtClean="0"/>
              <a:t>7/18/2025</a:t>
            </a:fld>
            <a:endParaRPr lang="en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741DD93-8D48-C4CE-64FB-DD9ACC81D1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Maxim Danilov, @danilovmy, maxim@wpshop.at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F5B9E97-A1E2-0768-296A-D1AD889B4A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C6F6D-30C6-435B-87DF-1F64EACF28E1}" type="slidenum">
              <a:rPr lang="en-US" smtClean="0"/>
              <a:t>27</a:t>
            </a:fld>
            <a:endParaRPr lang="en-US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218143E4-79FF-31A0-4BFA-0BE3A9CC686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25392" y="365124"/>
            <a:ext cx="2146943" cy="2437069"/>
          </a:xfrm>
          <a:custGeom>
            <a:avLst/>
            <a:gdLst>
              <a:gd name="connsiteX0" fmla="*/ 0 w 1637071"/>
              <a:gd name="connsiteY0" fmla="*/ 0 h 1858296"/>
              <a:gd name="connsiteX1" fmla="*/ 1525669 w 1637071"/>
              <a:gd name="connsiteY1" fmla="*/ 0 h 1858296"/>
              <a:gd name="connsiteX2" fmla="*/ 1637071 w 1637071"/>
              <a:gd name="connsiteY2" fmla="*/ 693171 h 1858296"/>
              <a:gd name="connsiteX3" fmla="*/ 1637071 w 1637071"/>
              <a:gd name="connsiteY3" fmla="*/ 1505257 h 1858296"/>
              <a:gd name="connsiteX4" fmla="*/ 1061884 w 1637071"/>
              <a:gd name="connsiteY4" fmla="*/ 1445342 h 1858296"/>
              <a:gd name="connsiteX5" fmla="*/ 1017639 w 1637071"/>
              <a:gd name="connsiteY5" fmla="*/ 1666568 h 1858296"/>
              <a:gd name="connsiteX6" fmla="*/ 752168 w 1637071"/>
              <a:gd name="connsiteY6" fmla="*/ 1460090 h 1858296"/>
              <a:gd name="connsiteX7" fmla="*/ 589936 w 1637071"/>
              <a:gd name="connsiteY7" fmla="*/ 1474839 h 1858296"/>
              <a:gd name="connsiteX8" fmla="*/ 442452 w 1637071"/>
              <a:gd name="connsiteY8" fmla="*/ 1784555 h 1858296"/>
              <a:gd name="connsiteX9" fmla="*/ 668144 w 1637071"/>
              <a:gd name="connsiteY9" fmla="*/ 1858296 h 1858296"/>
              <a:gd name="connsiteX10" fmla="*/ 0 w 1637071"/>
              <a:gd name="connsiteY10" fmla="*/ 1858296 h 1858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37071" h="1858296">
                <a:moveTo>
                  <a:pt x="0" y="0"/>
                </a:moveTo>
                <a:lnTo>
                  <a:pt x="1525669" y="0"/>
                </a:lnTo>
                <a:lnTo>
                  <a:pt x="1637071" y="693171"/>
                </a:lnTo>
                <a:lnTo>
                  <a:pt x="1637071" y="1505257"/>
                </a:lnTo>
                <a:lnTo>
                  <a:pt x="1061884" y="1445342"/>
                </a:lnTo>
                <a:lnTo>
                  <a:pt x="1017639" y="1666568"/>
                </a:lnTo>
                <a:lnTo>
                  <a:pt x="752168" y="1460090"/>
                </a:lnTo>
                <a:lnTo>
                  <a:pt x="589936" y="1474839"/>
                </a:lnTo>
                <a:lnTo>
                  <a:pt x="442452" y="1784555"/>
                </a:lnTo>
                <a:lnTo>
                  <a:pt x="668144" y="1858296"/>
                </a:lnTo>
                <a:lnTo>
                  <a:pt x="0" y="185829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5230962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1A85507-C32E-CDFD-4998-E8521E8D1F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Exception</a:t>
            </a:r>
            <a:r>
              <a:rPr lang="ru-RU"/>
              <a:t> </a:t>
            </a:r>
            <a:r>
              <a:rPr lang="de-DE"/>
              <a:t>instead of </a:t>
            </a:r>
            <a:r>
              <a:rPr lang="en-US" sz="4400" b="1">
                <a:solidFill>
                  <a:srgbClr val="D8226B"/>
                </a:solidFill>
                <a:effectLst/>
                <a:latin typeface="Consolas" panose="020B0609020204030204" pitchFamily="49" charset="0"/>
              </a:rPr>
              <a:t>return</a:t>
            </a:r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B959943-455E-6B6D-9260-912755158D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de-DE" sz="3200"/>
              <a:t>Used where </a:t>
            </a:r>
            <a:r>
              <a:rPr lang="de-DE" sz="3200" b="1"/>
              <a:t>recusion</a:t>
            </a:r>
            <a:r>
              <a:rPr lang="de-DE" sz="3200"/>
              <a:t> or multiple call stack happens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endParaRPr lang="de-DE" sz="3200"/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US" sz="3200"/>
              <a:t>A exception is </a:t>
            </a:r>
            <a:r>
              <a:rPr lang="de-DE" sz="3200"/>
              <a:t>only </a:t>
            </a:r>
            <a:r>
              <a:rPr lang="en-US" sz="3200" b="1"/>
              <a:t>container</a:t>
            </a:r>
            <a:r>
              <a:rPr lang="en-US" sz="3200"/>
              <a:t> for the result, not more</a:t>
            </a:r>
          </a:p>
          <a:p>
            <a:pPr marL="0" indent="0">
              <a:buNone/>
            </a:pPr>
            <a:endParaRPr lang="en-US" sz="3200"/>
          </a:p>
          <a:p>
            <a:pPr marL="0" indent="0">
              <a:buNone/>
            </a:pPr>
            <a:r>
              <a:rPr lang="en-US" sz="3200"/>
              <a:t>3. More </a:t>
            </a:r>
            <a:r>
              <a:rPr lang="en-US" sz="3200" b="1"/>
              <a:t>exception</a:t>
            </a:r>
            <a:r>
              <a:rPr lang="de-DE" sz="3200" b="1"/>
              <a:t>-</a:t>
            </a:r>
            <a:r>
              <a:rPr lang="en-US" sz="3200" b="1"/>
              <a:t>classes</a:t>
            </a:r>
            <a:r>
              <a:rPr lang="en-US" sz="3200"/>
              <a:t> present</a:t>
            </a:r>
          </a:p>
          <a:p>
            <a:pPr marL="0" indent="0">
              <a:buNone/>
            </a:pPr>
            <a:endParaRPr lang="de-DE" sz="3200"/>
          </a:p>
          <a:p>
            <a:pPr marL="0" indent="0">
              <a:buNone/>
            </a:pPr>
            <a:r>
              <a:rPr lang="en-US" sz="3200"/>
              <a:t>4. Testing of </a:t>
            </a:r>
            <a:r>
              <a:rPr lang="en-US" sz="3200" b="1"/>
              <a:t>raised exceptions</a:t>
            </a:r>
            <a:endParaRPr lang="ru-RU" sz="320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C88B8F0-1102-D2A4-B0EC-1CAE952B5B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ECB9A-CD04-4B87-83A0-0F2AC19D03C1}" type="datetime1">
              <a:rPr lang="en-US" smtClean="0"/>
              <a:t>7/18/2025</a:t>
            </a:fld>
            <a:endParaRPr lang="en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745EA4A-8098-31CF-0E5D-384970801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Maxim Danilov, @danilovmy, maxim@wpshop.at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E86DDE9-1E13-3501-8A88-C44824516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C6F6D-30C6-435B-87DF-1F64EACF28E1}" type="slidenum">
              <a:rPr lang="en-US" smtClean="0"/>
              <a:t>28</a:t>
            </a:fld>
            <a:endParaRPr lang="en-US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6287F9F-9200-612D-6A61-EFC451D02D2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43451" y="3819422"/>
            <a:ext cx="2910349" cy="2492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0007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screen">
            <a:alphaModFix amt="41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4275B096-E460-A92A-8A50-13C011188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Alternative data-flow strategies.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71022646-0492-6B2A-732B-4FDC65CC68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Generators &amp; coroutines.</a:t>
            </a:r>
            <a:endParaRPr lang="en-US"/>
          </a:p>
        </p:txBody>
      </p:sp>
      <p:sp>
        <p:nvSpPr>
          <p:cNvPr id="2" name="Дата 1">
            <a:extLst>
              <a:ext uri="{FF2B5EF4-FFF2-40B4-BE49-F238E27FC236}">
                <a16:creationId xmlns:a16="http://schemas.microsoft.com/office/drawing/2014/main" id="{CD4C7163-8938-9A60-6A7D-2B5F711AB0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F9F55C-763C-46AF-A5EC-3885FE6C4DA1}" type="datetime1">
              <a:rPr lang="en-US" smtClean="0"/>
              <a:t>7/18/2025</a:t>
            </a:fld>
            <a:endParaRPr lang="en-US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D728E1F5-E40B-CAB9-AB38-AF3A83439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Maxim Danilov, @danilovmy, maxim@wpshop.at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A678ECC-6AE8-E432-514F-F469DAF560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C6F6D-30C6-435B-87DF-1F64EACF28E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61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DA52994-378E-24A6-22C5-666C888B9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Special thanks to my family for the support:</a:t>
            </a:r>
            <a:endParaRPr lang="ru-RU" dirty="0"/>
          </a:p>
        </p:txBody>
      </p:sp>
      <p:pic>
        <p:nvPicPr>
          <p:cNvPr id="16" name="Объект 15">
            <a:extLst>
              <a:ext uri="{FF2B5EF4-FFF2-40B4-BE49-F238E27FC236}">
                <a16:creationId xmlns:a16="http://schemas.microsoft.com/office/drawing/2014/main" id="{9522DF37-3F4D-E220-CF87-58EA8CA824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66521" y="2045826"/>
            <a:ext cx="3788724" cy="3089037"/>
          </a:xfrm>
          <a:custGeom>
            <a:avLst/>
            <a:gdLst>
              <a:gd name="connsiteX0" fmla="*/ 1981670 w 3788724"/>
              <a:gd name="connsiteY0" fmla="*/ 0 h 3089037"/>
              <a:gd name="connsiteX1" fmla="*/ 3724163 w 3788724"/>
              <a:gd name="connsiteY1" fmla="*/ 963689 h 3089037"/>
              <a:gd name="connsiteX2" fmla="*/ 3788724 w 3788724"/>
              <a:gd name="connsiteY2" fmla="*/ 1088224 h 3089037"/>
              <a:gd name="connsiteX3" fmla="*/ 3788724 w 3788724"/>
              <a:gd name="connsiteY3" fmla="*/ 2594614 h 3089037"/>
              <a:gd name="connsiteX4" fmla="*/ 3724163 w 3788724"/>
              <a:gd name="connsiteY4" fmla="*/ 2719149 h 3089037"/>
              <a:gd name="connsiteX5" fmla="*/ 3510823 w 3788724"/>
              <a:gd name="connsiteY5" fmla="*/ 3012733 h 3089037"/>
              <a:gd name="connsiteX6" fmla="*/ 3436191 w 3788724"/>
              <a:gd name="connsiteY6" fmla="*/ 3089037 h 3089037"/>
              <a:gd name="connsiteX7" fmla="*/ 527150 w 3788724"/>
              <a:gd name="connsiteY7" fmla="*/ 3089037 h 3089037"/>
              <a:gd name="connsiteX8" fmla="*/ 452517 w 3788724"/>
              <a:gd name="connsiteY8" fmla="*/ 3012733 h 3089037"/>
              <a:gd name="connsiteX9" fmla="*/ 0 w 3788724"/>
              <a:gd name="connsiteY9" fmla="*/ 1841419 h 3089037"/>
              <a:gd name="connsiteX10" fmla="*/ 1981670 w 3788724"/>
              <a:gd name="connsiteY10" fmla="*/ 0 h 3089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788724" h="3089037">
                <a:moveTo>
                  <a:pt x="1981670" y="0"/>
                </a:moveTo>
                <a:cubicBezTo>
                  <a:pt x="2734102" y="0"/>
                  <a:pt x="3388589" y="389673"/>
                  <a:pt x="3724163" y="963689"/>
                </a:cubicBezTo>
                <a:lnTo>
                  <a:pt x="3788724" y="1088224"/>
                </a:lnTo>
                <a:lnTo>
                  <a:pt x="3788724" y="2594614"/>
                </a:lnTo>
                <a:lnTo>
                  <a:pt x="3724163" y="2719149"/>
                </a:lnTo>
                <a:cubicBezTo>
                  <a:pt x="3663150" y="2823516"/>
                  <a:pt x="3591594" y="2921788"/>
                  <a:pt x="3510823" y="3012733"/>
                </a:cubicBezTo>
                <a:lnTo>
                  <a:pt x="3436191" y="3089037"/>
                </a:lnTo>
                <a:lnTo>
                  <a:pt x="527150" y="3089037"/>
                </a:lnTo>
                <a:lnTo>
                  <a:pt x="452517" y="3012733"/>
                </a:lnTo>
                <a:cubicBezTo>
                  <a:pt x="169821" y="2694427"/>
                  <a:pt x="0" y="2286351"/>
                  <a:pt x="0" y="1841419"/>
                </a:cubicBezTo>
                <a:cubicBezTo>
                  <a:pt x="0" y="824431"/>
                  <a:pt x="887224" y="0"/>
                  <a:pt x="1981670" y="0"/>
                </a:cubicBezTo>
                <a:close/>
              </a:path>
            </a:pathLst>
          </a:custGeom>
        </p:spPr>
      </p:pic>
      <p:sp>
        <p:nvSpPr>
          <p:cNvPr id="4" name="Дата 3">
            <a:extLst>
              <a:ext uri="{FF2B5EF4-FFF2-40B4-BE49-F238E27FC236}">
                <a16:creationId xmlns:a16="http://schemas.microsoft.com/office/drawing/2014/main" id="{983502E7-2ED3-32D8-F47F-E42046F5E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DF156C-37A1-44B3-9BB6-41DD17468918}" type="datetime1">
              <a:rPr lang="en-US" smtClean="0"/>
              <a:t>7/18/2025</a:t>
            </a:fld>
            <a:endParaRPr lang="de-AT"/>
          </a:p>
        </p:txBody>
      </p:sp>
      <p:sp>
        <p:nvSpPr>
          <p:cNvPr id="7" name="Нижний колонтитул 6">
            <a:extLst>
              <a:ext uri="{FF2B5EF4-FFF2-40B4-BE49-F238E27FC236}">
                <a16:creationId xmlns:a16="http://schemas.microsoft.com/office/drawing/2014/main" id="{6A8D02FC-2C16-B1D5-0319-9A55EC5BBF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Maxim Danilov, @danilovmy, maxim@wpshop.at</a:t>
            </a:r>
            <a:endParaRPr lang="de-AT" dirty="0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47B2B947-480B-7F1B-0062-703E394F68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6C681-A425-4548-ABB5-EFB3EF773D19}" type="slidenum">
              <a:rPr lang="de-AT" smtClean="0"/>
              <a:t>3</a:t>
            </a:fld>
            <a:endParaRPr lang="de-A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FE1694-C6B6-CD0F-E03A-CD4B3BE8093C}"/>
              </a:ext>
            </a:extLst>
          </p:cNvPr>
          <p:cNvSpPr txBox="1"/>
          <p:nvPr/>
        </p:nvSpPr>
        <p:spPr>
          <a:xfrm>
            <a:off x="488663" y="5068554"/>
            <a:ext cx="285432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2800">
                <a:solidFill>
                  <a:schemeClr val="bg1">
                    <a:lumMod val="50000"/>
                  </a:schemeClr>
                </a:solidFill>
              </a:rPr>
              <a:t>my wife </a:t>
            </a:r>
          </a:p>
          <a:p>
            <a:pPr marL="0" indent="0">
              <a:buNone/>
            </a:pPr>
            <a:r>
              <a:rPr lang="en-US" sz="2800" b="1">
                <a:solidFill>
                  <a:srgbClr val="C63A87"/>
                </a:solidFill>
              </a:rPr>
              <a:t>Elena</a:t>
            </a:r>
            <a:endParaRPr lang="en-GB" sz="2800" b="1" dirty="0">
              <a:solidFill>
                <a:srgbClr val="C63A87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BCF4CB4-EE21-16C9-5AA0-BEFA103AAED0}"/>
              </a:ext>
            </a:extLst>
          </p:cNvPr>
          <p:cNvSpPr txBox="1"/>
          <p:nvPr/>
        </p:nvSpPr>
        <p:spPr>
          <a:xfrm>
            <a:off x="10178817" y="4986744"/>
            <a:ext cx="3673526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chemeClr val="bg1">
                    <a:lumMod val="50000"/>
                  </a:schemeClr>
                </a:solidFill>
              </a:rPr>
              <a:t>dog </a:t>
            </a:r>
          </a:p>
          <a:p>
            <a:r>
              <a:rPr lang="en-GB" sz="2800" b="1" dirty="0">
                <a:solidFill>
                  <a:srgbClr val="C63A87"/>
                </a:solidFill>
              </a:rPr>
              <a:t>Marselle</a:t>
            </a:r>
            <a:r>
              <a:rPr lang="en-GB" sz="2800" b="1" dirty="0"/>
              <a:t> </a:t>
            </a:r>
            <a:endParaRPr lang="ru-RU" sz="2800" b="1" dirty="0"/>
          </a:p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A581B4-CFF8-E42B-D455-D1692A394CD9}"/>
              </a:ext>
            </a:extLst>
          </p:cNvPr>
          <p:cNvSpPr txBox="1"/>
          <p:nvPr/>
        </p:nvSpPr>
        <p:spPr>
          <a:xfrm>
            <a:off x="7898898" y="4347966"/>
            <a:ext cx="189570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1" indent="0">
              <a:buNone/>
            </a:pPr>
            <a:r>
              <a:rPr lang="en-GB" sz="2800">
                <a:solidFill>
                  <a:schemeClr val="bg1">
                    <a:lumMod val="50000"/>
                  </a:schemeClr>
                </a:solidFill>
              </a:rPr>
              <a:t>cat </a:t>
            </a:r>
          </a:p>
          <a:p>
            <a:pPr marL="457200" lvl="1" indent="0">
              <a:buNone/>
            </a:pPr>
            <a:r>
              <a:rPr lang="en-GB" sz="2800" b="1">
                <a:solidFill>
                  <a:srgbClr val="C63A87"/>
                </a:solidFill>
              </a:rPr>
              <a:t>Kisa</a:t>
            </a:r>
            <a:endParaRPr lang="ru-RU" sz="2800" dirty="0">
              <a:solidFill>
                <a:srgbClr val="C63A87"/>
              </a:solidFill>
            </a:endParaRPr>
          </a:p>
        </p:txBody>
      </p:sp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20FA2D79-6445-849D-E857-54A65944329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41708" y="1508898"/>
            <a:ext cx="1565303" cy="2818764"/>
          </a:xfrm>
          <a:custGeom>
            <a:avLst/>
            <a:gdLst>
              <a:gd name="connsiteX0" fmla="*/ 596881 w 1565303"/>
              <a:gd name="connsiteY0" fmla="*/ 0 h 2818764"/>
              <a:gd name="connsiteX1" fmla="*/ 1144254 w 1565303"/>
              <a:gd name="connsiteY1" fmla="*/ 0 h 2818764"/>
              <a:gd name="connsiteX2" fmla="*/ 1213466 w 1565303"/>
              <a:gd name="connsiteY2" fmla="*/ 77322 h 2818764"/>
              <a:gd name="connsiteX3" fmla="*/ 1517201 w 1565303"/>
              <a:gd name="connsiteY3" fmla="*/ 574023 h 2818764"/>
              <a:gd name="connsiteX4" fmla="*/ 1565303 w 1565303"/>
              <a:gd name="connsiteY4" fmla="*/ 699643 h 2818764"/>
              <a:gd name="connsiteX5" fmla="*/ 1565303 w 1565303"/>
              <a:gd name="connsiteY5" fmla="*/ 1203663 h 2818764"/>
              <a:gd name="connsiteX6" fmla="*/ 1534598 w 1565303"/>
              <a:gd name="connsiteY6" fmla="*/ 1307476 h 2818764"/>
              <a:gd name="connsiteX7" fmla="*/ 1383319 w 1565303"/>
              <a:gd name="connsiteY7" fmla="*/ 1784846 h 2818764"/>
              <a:gd name="connsiteX8" fmla="*/ 1221955 w 1565303"/>
              <a:gd name="connsiteY8" fmla="*/ 2666973 h 2818764"/>
              <a:gd name="connsiteX9" fmla="*/ 845868 w 1565303"/>
              <a:gd name="connsiteY9" fmla="*/ 2801518 h 2818764"/>
              <a:gd name="connsiteX10" fmla="*/ 712075 w 1565303"/>
              <a:gd name="connsiteY10" fmla="*/ 2818764 h 2818764"/>
              <a:gd name="connsiteX11" fmla="*/ 358699 w 1565303"/>
              <a:gd name="connsiteY11" fmla="*/ 2818764 h 2818764"/>
              <a:gd name="connsiteX12" fmla="*/ 301103 w 1565303"/>
              <a:gd name="connsiteY12" fmla="*/ 2810186 h 2818764"/>
              <a:gd name="connsiteX13" fmla="*/ 135432 w 1565303"/>
              <a:gd name="connsiteY13" fmla="*/ 2753035 h 2818764"/>
              <a:gd name="connsiteX14" fmla="*/ 3819 w 1565303"/>
              <a:gd name="connsiteY14" fmla="*/ 2594024 h 2818764"/>
              <a:gd name="connsiteX15" fmla="*/ 0 w 1565303"/>
              <a:gd name="connsiteY15" fmla="*/ 2583939 h 2818764"/>
              <a:gd name="connsiteX16" fmla="*/ 0 w 1565303"/>
              <a:gd name="connsiteY16" fmla="*/ 944676 h 2818764"/>
              <a:gd name="connsiteX17" fmla="*/ 7412 w 1565303"/>
              <a:gd name="connsiteY17" fmla="*/ 924823 h 2818764"/>
              <a:gd name="connsiteX18" fmla="*/ 103159 w 1565303"/>
              <a:gd name="connsiteY18" fmla="*/ 1074842 h 2818764"/>
              <a:gd name="connsiteX19" fmla="*/ 522708 w 1565303"/>
              <a:gd name="connsiteY19" fmla="*/ 988780 h 2818764"/>
              <a:gd name="connsiteX20" fmla="*/ 942256 w 1565303"/>
              <a:gd name="connsiteY20" fmla="*/ 881204 h 2818764"/>
              <a:gd name="connsiteX21" fmla="*/ 509481 w 1565303"/>
              <a:gd name="connsiteY21" fmla="*/ 60513 h 2818764"/>
              <a:gd name="connsiteX22" fmla="*/ 490432 w 1565303"/>
              <a:gd name="connsiteY22" fmla="*/ 27594 h 2818764"/>
              <a:gd name="connsiteX23" fmla="*/ 511950 w 1565303"/>
              <a:gd name="connsiteY23" fmla="*/ 31350 h 2818764"/>
              <a:gd name="connsiteX24" fmla="*/ 555380 w 1565303"/>
              <a:gd name="connsiteY24" fmla="*/ 19227 h 2818764"/>
              <a:gd name="connsiteX25" fmla="*/ 449494 w 1565303"/>
              <a:gd name="connsiteY25" fmla="*/ 0 h 2818764"/>
              <a:gd name="connsiteX26" fmla="*/ 475229 w 1565303"/>
              <a:gd name="connsiteY26" fmla="*/ 0 h 2818764"/>
              <a:gd name="connsiteX27" fmla="*/ 485955 w 1565303"/>
              <a:gd name="connsiteY27" fmla="*/ 19857 h 2818764"/>
              <a:gd name="connsiteX28" fmla="*/ 490432 w 1565303"/>
              <a:gd name="connsiteY28" fmla="*/ 27594 h 2818764"/>
              <a:gd name="connsiteX29" fmla="*/ 479877 w 1565303"/>
              <a:gd name="connsiteY29" fmla="*/ 25751 h 2818764"/>
              <a:gd name="connsiteX30" fmla="*/ 455052 w 1565303"/>
              <a:gd name="connsiteY30" fmla="*/ 7734 h 2818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565303" h="2818764">
                <a:moveTo>
                  <a:pt x="596881" y="0"/>
                </a:moveTo>
                <a:lnTo>
                  <a:pt x="1144254" y="0"/>
                </a:lnTo>
                <a:lnTo>
                  <a:pt x="1213466" y="77322"/>
                </a:lnTo>
                <a:cubicBezTo>
                  <a:pt x="1322892" y="210728"/>
                  <a:pt x="1439601" y="396242"/>
                  <a:pt x="1517201" y="574023"/>
                </a:cubicBezTo>
                <a:lnTo>
                  <a:pt x="1565303" y="699643"/>
                </a:lnTo>
                <a:lnTo>
                  <a:pt x="1565303" y="1203663"/>
                </a:lnTo>
                <a:lnTo>
                  <a:pt x="1534598" y="1307476"/>
                </a:lnTo>
                <a:cubicBezTo>
                  <a:pt x="1481931" y="1469737"/>
                  <a:pt x="1414695" y="1631550"/>
                  <a:pt x="1383319" y="1784846"/>
                </a:cubicBezTo>
                <a:cubicBezTo>
                  <a:pt x="1320566" y="2091439"/>
                  <a:pt x="1429936" y="2505608"/>
                  <a:pt x="1221955" y="2666973"/>
                </a:cubicBezTo>
                <a:cubicBezTo>
                  <a:pt x="1143962" y="2727485"/>
                  <a:pt x="1003188" y="2774130"/>
                  <a:pt x="845868" y="2801518"/>
                </a:cubicBezTo>
                <a:lnTo>
                  <a:pt x="712075" y="2818764"/>
                </a:lnTo>
                <a:lnTo>
                  <a:pt x="358699" y="2818764"/>
                </a:lnTo>
                <a:lnTo>
                  <a:pt x="301103" y="2810186"/>
                </a:lnTo>
                <a:cubicBezTo>
                  <a:pt x="234604" y="2797747"/>
                  <a:pt x="177454" y="2778921"/>
                  <a:pt x="135432" y="2753035"/>
                </a:cubicBezTo>
                <a:cubicBezTo>
                  <a:pt x="79403" y="2718521"/>
                  <a:pt x="36708" y="2662828"/>
                  <a:pt x="3819" y="2594024"/>
                </a:cubicBezTo>
                <a:lnTo>
                  <a:pt x="0" y="2583939"/>
                </a:lnTo>
                <a:lnTo>
                  <a:pt x="0" y="944676"/>
                </a:lnTo>
                <a:lnTo>
                  <a:pt x="7412" y="924823"/>
                </a:lnTo>
                <a:cubicBezTo>
                  <a:pt x="30405" y="885602"/>
                  <a:pt x="26287" y="1070136"/>
                  <a:pt x="103159" y="1074842"/>
                </a:cubicBezTo>
                <a:cubicBezTo>
                  <a:pt x="191013" y="1080221"/>
                  <a:pt x="382859" y="1021053"/>
                  <a:pt x="522708" y="988780"/>
                </a:cubicBezTo>
                <a:cubicBezTo>
                  <a:pt x="662557" y="956507"/>
                  <a:pt x="951221" y="1047948"/>
                  <a:pt x="942256" y="881204"/>
                </a:cubicBezTo>
                <a:cubicBezTo>
                  <a:pt x="934412" y="735303"/>
                  <a:pt x="632805" y="269558"/>
                  <a:pt x="509481" y="60513"/>
                </a:cubicBezTo>
                <a:lnTo>
                  <a:pt x="490432" y="27594"/>
                </a:lnTo>
                <a:lnTo>
                  <a:pt x="511950" y="31350"/>
                </a:lnTo>
                <a:cubicBezTo>
                  <a:pt x="523828" y="30454"/>
                  <a:pt x="538480" y="26027"/>
                  <a:pt x="555380" y="19227"/>
                </a:cubicBezTo>
                <a:close/>
                <a:moveTo>
                  <a:pt x="449494" y="0"/>
                </a:moveTo>
                <a:lnTo>
                  <a:pt x="475229" y="0"/>
                </a:lnTo>
                <a:lnTo>
                  <a:pt x="485955" y="19857"/>
                </a:lnTo>
                <a:lnTo>
                  <a:pt x="490432" y="27594"/>
                </a:lnTo>
                <a:lnTo>
                  <a:pt x="479877" y="25751"/>
                </a:lnTo>
                <a:cubicBezTo>
                  <a:pt x="470383" y="21468"/>
                  <a:pt x="462098" y="15116"/>
                  <a:pt x="455052" y="7734"/>
                </a:cubicBezTo>
                <a:close/>
              </a:path>
            </a:pathLst>
          </a:cu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62C61C6-BB00-84F1-4C6C-58C21169D720}"/>
              </a:ext>
            </a:extLst>
          </p:cNvPr>
          <p:cNvSpPr txBox="1"/>
          <p:nvPr/>
        </p:nvSpPr>
        <p:spPr>
          <a:xfrm>
            <a:off x="3218688" y="4884508"/>
            <a:ext cx="220116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1" indent="0">
              <a:buNone/>
            </a:pPr>
            <a:r>
              <a:rPr lang="en-GB" sz="2800" dirty="0">
                <a:solidFill>
                  <a:schemeClr val="bg1">
                    <a:lumMod val="50000"/>
                  </a:schemeClr>
                </a:solidFill>
              </a:rPr>
              <a:t>daughter </a:t>
            </a:r>
            <a:r>
              <a:rPr lang="en-GB" sz="2800" b="1" dirty="0">
                <a:solidFill>
                  <a:srgbClr val="C63A87"/>
                </a:solidFill>
              </a:rPr>
              <a:t>Maja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31A035-D42A-724C-BDC5-A137592C64AB}"/>
              </a:ext>
            </a:extLst>
          </p:cNvPr>
          <p:cNvSpPr txBox="1"/>
          <p:nvPr/>
        </p:nvSpPr>
        <p:spPr>
          <a:xfrm>
            <a:off x="6601939" y="4996364"/>
            <a:ext cx="888385" cy="12311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solidFill>
                  <a:schemeClr val="bg1">
                    <a:lumMod val="50000"/>
                  </a:schemeClr>
                </a:solidFill>
              </a:rPr>
              <a:t>son </a:t>
            </a:r>
          </a:p>
          <a:p>
            <a:r>
              <a:rPr lang="en-GB" sz="2800" b="1" dirty="0">
                <a:solidFill>
                  <a:srgbClr val="C63A87"/>
                </a:solidFill>
              </a:rPr>
              <a:t>Mark</a:t>
            </a:r>
          </a:p>
          <a:p>
            <a:endParaRPr lang="en-US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0F8F751-8574-18C0-538F-CD97E3E94396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2329266">
            <a:off x="730606" y="2180963"/>
            <a:ext cx="2604985" cy="2818764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7B19933F-1172-C68E-47F7-923E3A431442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10074796" y="2969486"/>
            <a:ext cx="1633726" cy="2132136"/>
          </a:xfrm>
          <a:custGeom>
            <a:avLst/>
            <a:gdLst>
              <a:gd name="connsiteX0" fmla="*/ 0 w 1389888"/>
              <a:gd name="connsiteY0" fmla="*/ 691085 h 1813909"/>
              <a:gd name="connsiteX1" fmla="*/ 60960 w 1389888"/>
              <a:gd name="connsiteY1" fmla="*/ 179021 h 1813909"/>
              <a:gd name="connsiteX2" fmla="*/ 277670 w 1389888"/>
              <a:gd name="connsiteY2" fmla="*/ 0 h 1813909"/>
              <a:gd name="connsiteX3" fmla="*/ 529330 w 1389888"/>
              <a:gd name="connsiteY3" fmla="*/ 0 h 1813909"/>
              <a:gd name="connsiteX4" fmla="*/ 646176 w 1389888"/>
              <a:gd name="connsiteY4" fmla="*/ 32717 h 1813909"/>
              <a:gd name="connsiteX5" fmla="*/ 914400 w 1389888"/>
              <a:gd name="connsiteY5" fmla="*/ 32717 h 1813909"/>
              <a:gd name="connsiteX6" fmla="*/ 1072896 w 1389888"/>
              <a:gd name="connsiteY6" fmla="*/ 32717 h 1813909"/>
              <a:gd name="connsiteX7" fmla="*/ 1304544 w 1389888"/>
              <a:gd name="connsiteY7" fmla="*/ 118061 h 1813909"/>
              <a:gd name="connsiteX8" fmla="*/ 1231392 w 1389888"/>
              <a:gd name="connsiteY8" fmla="*/ 422861 h 1813909"/>
              <a:gd name="connsiteX9" fmla="*/ 1365504 w 1389888"/>
              <a:gd name="connsiteY9" fmla="*/ 544781 h 1813909"/>
              <a:gd name="connsiteX10" fmla="*/ 1389888 w 1389888"/>
              <a:gd name="connsiteY10" fmla="*/ 1081229 h 1813909"/>
              <a:gd name="connsiteX11" fmla="*/ 1182624 w 1389888"/>
              <a:gd name="connsiteY11" fmla="*/ 1312877 h 1813909"/>
              <a:gd name="connsiteX12" fmla="*/ 1182624 w 1389888"/>
              <a:gd name="connsiteY12" fmla="*/ 1605485 h 1813909"/>
              <a:gd name="connsiteX13" fmla="*/ 974200 w 1389888"/>
              <a:gd name="connsiteY13" fmla="*/ 1813909 h 1813909"/>
              <a:gd name="connsiteX14" fmla="*/ 368104 w 1389888"/>
              <a:gd name="connsiteY14" fmla="*/ 1813909 h 1813909"/>
              <a:gd name="connsiteX15" fmla="*/ 219456 w 1389888"/>
              <a:gd name="connsiteY15" fmla="*/ 1629869 h 1813909"/>
              <a:gd name="connsiteX16" fmla="*/ 85344 w 1389888"/>
              <a:gd name="connsiteY16" fmla="*/ 1495757 h 1813909"/>
              <a:gd name="connsiteX17" fmla="*/ 182880 w 1389888"/>
              <a:gd name="connsiteY17" fmla="*/ 898349 h 1813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389888" h="1813909">
                <a:moveTo>
                  <a:pt x="0" y="691085"/>
                </a:moveTo>
                <a:lnTo>
                  <a:pt x="60960" y="179021"/>
                </a:lnTo>
                <a:lnTo>
                  <a:pt x="277670" y="0"/>
                </a:lnTo>
                <a:lnTo>
                  <a:pt x="529330" y="0"/>
                </a:lnTo>
                <a:lnTo>
                  <a:pt x="646176" y="32717"/>
                </a:lnTo>
                <a:lnTo>
                  <a:pt x="914400" y="32717"/>
                </a:lnTo>
                <a:lnTo>
                  <a:pt x="1072896" y="32717"/>
                </a:lnTo>
                <a:lnTo>
                  <a:pt x="1304544" y="118061"/>
                </a:lnTo>
                <a:lnTo>
                  <a:pt x="1231392" y="422861"/>
                </a:lnTo>
                <a:lnTo>
                  <a:pt x="1365504" y="544781"/>
                </a:lnTo>
                <a:lnTo>
                  <a:pt x="1389888" y="1081229"/>
                </a:lnTo>
                <a:lnTo>
                  <a:pt x="1182624" y="1312877"/>
                </a:lnTo>
                <a:lnTo>
                  <a:pt x="1182624" y="1605485"/>
                </a:lnTo>
                <a:lnTo>
                  <a:pt x="974200" y="1813909"/>
                </a:lnTo>
                <a:lnTo>
                  <a:pt x="368104" y="1813909"/>
                </a:lnTo>
                <a:lnTo>
                  <a:pt x="219456" y="1629869"/>
                </a:lnTo>
                <a:lnTo>
                  <a:pt x="85344" y="1495757"/>
                </a:lnTo>
                <a:lnTo>
                  <a:pt x="182880" y="898349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5210500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4275B096-E460-A92A-8A50-13C011188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Coroutine:</a:t>
            </a:r>
            <a:endParaRPr lang="en-US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71022646-0492-6B2A-732B-4FDC65CC68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3"/>
            <a:ext cx="10515600" cy="4667251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b="1" i="1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1">
                <a:solidFill>
                  <a:srgbClr val="98CE2B"/>
                </a:solidFill>
                <a:effectLst/>
                <a:latin typeface="Consolas" panose="020B0609020204030204" pitchFamily="49" charset="0"/>
              </a:rPr>
              <a:t>_attr</a:t>
            </a:r>
            <a:r>
              <a:rPr lang="en-US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1" i="1">
                <a:solidFill>
                  <a:srgbClr val="E2861D"/>
                </a:solidFill>
                <a:effectLst/>
                <a:latin typeface="Consolas" panose="020B0609020204030204" pitchFamily="49" charset="0"/>
              </a:rPr>
              <a:t>attr</a:t>
            </a:r>
            <a:r>
              <a:rPr lang="en-US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1">
                <a:solidFill>
                  <a:srgbClr val="D8226B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1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pPr marL="0" indent="0">
              <a:buNone/>
            </a:pPr>
            <a:r>
              <a:rPr lang="en-US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1">
                <a:solidFill>
                  <a:srgbClr val="D8226B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1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pPr marL="0" indent="0">
              <a:buNone/>
            </a:pPr>
            <a:r>
              <a:rPr lang="en-US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        val </a:t>
            </a:r>
            <a:r>
              <a:rPr lang="en-US" b="1">
                <a:solidFill>
                  <a:srgbClr val="D8226B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1">
                <a:solidFill>
                  <a:srgbClr val="D8226B"/>
                </a:solidFill>
                <a:effectLst/>
                <a:latin typeface="Consolas" panose="020B0609020204030204" pitchFamily="49" charset="0"/>
              </a:rPr>
              <a:t>yield</a:t>
            </a:r>
            <a:r>
              <a:rPr lang="en-US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 attr</a:t>
            </a:r>
          </a:p>
          <a:p>
            <a:pPr marL="0" indent="0">
              <a:buNone/>
            </a:pPr>
            <a:r>
              <a:rPr lang="en-US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1">
                <a:solidFill>
                  <a:srgbClr val="D8226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1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isinstance</a:t>
            </a:r>
            <a:r>
              <a:rPr lang="en-US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(val, </a:t>
            </a:r>
            <a:r>
              <a:rPr lang="en-US" b="1" i="1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tuple</a:t>
            </a:r>
            <a:r>
              <a:rPr lang="en-US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pPr marL="0" indent="0">
              <a:buNone/>
            </a:pPr>
            <a:r>
              <a:rPr lang="en-US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            attr </a:t>
            </a:r>
            <a:r>
              <a:rPr lang="en-US" b="1">
                <a:solidFill>
                  <a:srgbClr val="D8226B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 val[</a:t>
            </a:r>
            <a:r>
              <a:rPr lang="en-US" b="1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]</a:t>
            </a:r>
            <a:endParaRPr lang="ru-RU" b="1">
              <a:solidFill>
                <a:srgbClr val="DBDBDB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b="1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...</a:t>
            </a:r>
          </a:p>
          <a:p>
            <a:pPr marL="0" indent="0">
              <a:buNone/>
            </a:pPr>
            <a:r>
              <a:rPr lang="it-IT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coro </a:t>
            </a:r>
            <a:r>
              <a:rPr lang="it-IT" b="1">
                <a:solidFill>
                  <a:srgbClr val="D8226B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b="1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_attr</a:t>
            </a:r>
            <a:r>
              <a:rPr lang="it-IT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r>
              <a:rPr lang="it-IT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coro.</a:t>
            </a:r>
            <a:r>
              <a:rPr lang="it-IT" b="1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it-IT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b="1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it-IT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b="1">
                <a:solidFill>
                  <a:srgbClr val="75715E"/>
                </a:solidFill>
                <a:effectLst/>
                <a:latin typeface="Consolas" panose="020B0609020204030204" pitchFamily="49" charset="0"/>
              </a:rPr>
              <a:t>#start coroutine</a:t>
            </a:r>
            <a:endParaRPr lang="it-IT" b="1">
              <a:solidFill>
                <a:srgbClr val="DBDBDB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b="1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...</a:t>
            </a:r>
            <a:endParaRPr lang="it-IT" b="1">
              <a:solidFill>
                <a:srgbClr val="DBDBDB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b="1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next</a:t>
            </a:r>
            <a:r>
              <a:rPr lang="en-US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(coro) </a:t>
            </a:r>
            <a:r>
              <a:rPr lang="en-US" b="1">
                <a:solidFill>
                  <a:srgbClr val="75715E"/>
                </a:solidFill>
                <a:effectLst/>
                <a:latin typeface="Consolas" panose="020B0609020204030204" pitchFamily="49" charset="0"/>
              </a:rPr>
              <a:t>#read</a:t>
            </a:r>
            <a:endParaRPr lang="en-US" b="1">
              <a:solidFill>
                <a:srgbClr val="DBDBDB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b="1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...</a:t>
            </a:r>
            <a:br>
              <a:rPr lang="en-US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</a:br>
            <a:r>
              <a:rPr lang="en-US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coro.</a:t>
            </a:r>
            <a:r>
              <a:rPr lang="en-US" b="1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((value,)) </a:t>
            </a:r>
            <a:r>
              <a:rPr lang="en-US" b="1">
                <a:solidFill>
                  <a:srgbClr val="75715E"/>
                </a:solidFill>
                <a:effectLst/>
                <a:latin typeface="Consolas" panose="020B0609020204030204" pitchFamily="49" charset="0"/>
              </a:rPr>
              <a:t>#write</a:t>
            </a:r>
            <a:endParaRPr lang="en-US" b="1">
              <a:solidFill>
                <a:srgbClr val="DBDBD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" name="Дата 1">
            <a:extLst>
              <a:ext uri="{FF2B5EF4-FFF2-40B4-BE49-F238E27FC236}">
                <a16:creationId xmlns:a16="http://schemas.microsoft.com/office/drawing/2014/main" id="{70304624-CD26-4476-305E-524C0693D2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7FBF1-018C-4208-97E7-B4EDA6E185FC}" type="datetime1">
              <a:rPr lang="en-US" smtClean="0"/>
              <a:t>7/18/2025</a:t>
            </a:fld>
            <a:endParaRPr lang="en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1DFA372-B425-192C-66BE-99DEAB14C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Maxim Danilov, @danilovmy, maxim@wpshop.at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1BDA2DF-F960-05CB-AD6D-A070CEE49A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C6F6D-30C6-435B-87DF-1F64EACF28E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1650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29A71BD-DC97-77C5-6536-C37E8E275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Coroutine‑backed attribute (read &amp; write)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0031922-8086-5B62-F525-31AA6ED950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4136" y="1491189"/>
            <a:ext cx="12400156" cy="4759402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200" b="1" i="1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2200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200" b="1">
                <a:solidFill>
                  <a:srgbClr val="98CE2B"/>
                </a:solidFill>
                <a:effectLst/>
                <a:latin typeface="Consolas" panose="020B0609020204030204" pitchFamily="49" charset="0"/>
              </a:rPr>
              <a:t>CoroAttribute</a:t>
            </a:r>
            <a:r>
              <a:rPr lang="en-US" sz="2200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800" b="1">
              <a:solidFill>
                <a:srgbClr val="DBDBDB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br>
              <a:rPr lang="en-US" sz="800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</a:br>
            <a:r>
              <a:rPr lang="en-US" sz="2200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2200" b="1" i="1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2200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200" b="1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__init__</a:t>
            </a:r>
            <a:r>
              <a:rPr lang="en-US" sz="2200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200" b="1" i="1">
                <a:solidFill>
                  <a:srgbClr val="E2861D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2200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200" b="1" i="1">
                <a:solidFill>
                  <a:srgbClr val="E2861D"/>
                </a:solidFill>
                <a:effectLst/>
                <a:latin typeface="Consolas" panose="020B0609020204030204" pitchFamily="49" charset="0"/>
              </a:rPr>
              <a:t>attr</a:t>
            </a:r>
            <a:r>
              <a:rPr lang="en-US" sz="2200" b="1">
                <a:solidFill>
                  <a:srgbClr val="D8226B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200" b="1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sz="2200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200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200" b="1" i="1">
                <a:solidFill>
                  <a:srgbClr val="E2861D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2200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._att </a:t>
            </a:r>
            <a:r>
              <a:rPr lang="en-US" sz="2200" b="1">
                <a:solidFill>
                  <a:srgbClr val="D8226B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200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200" b="1" i="1">
                <a:solidFill>
                  <a:srgbClr val="E2861D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2200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200" b="1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_attr</a:t>
            </a:r>
            <a:r>
              <a:rPr lang="en-US" sz="2200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(attr).send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200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200" b="1" i="1">
                <a:solidFill>
                  <a:srgbClr val="E2861D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2200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200" b="1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attr</a:t>
            </a:r>
            <a:r>
              <a:rPr lang="en-US" sz="2200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200" b="1">
                <a:solidFill>
                  <a:srgbClr val="75715E"/>
                </a:solidFill>
                <a:effectLst/>
                <a:latin typeface="Consolas" panose="020B0609020204030204" pitchFamily="49" charset="0"/>
              </a:rPr>
              <a:t>#start </a:t>
            </a:r>
            <a:endParaRPr lang="en-US" sz="2200" b="1">
              <a:solidFill>
                <a:srgbClr val="DBDBDB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800" b="1">
              <a:solidFill>
                <a:srgbClr val="DBDBDB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br>
              <a:rPr lang="en-US" sz="800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</a:br>
            <a:r>
              <a:rPr lang="en-US" sz="2200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2200" b="1" i="1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2200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200" b="1">
                <a:solidFill>
                  <a:srgbClr val="98CE2B"/>
                </a:solidFill>
                <a:effectLst/>
                <a:latin typeface="Consolas" panose="020B0609020204030204" pitchFamily="49" charset="0"/>
              </a:rPr>
              <a:t>_att</a:t>
            </a:r>
            <a:r>
              <a:rPr lang="en-US" sz="2200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200" b="1" i="1">
                <a:solidFill>
                  <a:srgbClr val="E2861D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2200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200" b="1" i="1">
                <a:solidFill>
                  <a:srgbClr val="E2861D"/>
                </a:solidFill>
                <a:effectLst/>
                <a:latin typeface="Consolas" panose="020B0609020204030204" pitchFamily="49" charset="0"/>
              </a:rPr>
              <a:t>attr</a:t>
            </a:r>
            <a:r>
              <a:rPr lang="en-US" sz="2200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200" b="1">
                <a:solidFill>
                  <a:srgbClr val="D8226B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200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200" b="1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sz="2200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200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200" b="1">
                <a:solidFill>
                  <a:srgbClr val="D8226B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sz="2200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200" b="1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sz="2200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200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      val </a:t>
            </a:r>
            <a:r>
              <a:rPr lang="en-US" sz="2200" b="1">
                <a:solidFill>
                  <a:srgbClr val="D8226B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200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200" b="1">
                <a:solidFill>
                  <a:srgbClr val="D8226B"/>
                </a:solidFill>
                <a:effectLst/>
                <a:latin typeface="Consolas" panose="020B0609020204030204" pitchFamily="49" charset="0"/>
              </a:rPr>
              <a:t>yield</a:t>
            </a:r>
            <a:r>
              <a:rPr lang="en-US" sz="2200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 attr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200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sz="2200" b="1">
                <a:solidFill>
                  <a:srgbClr val="D8226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2200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200" b="1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isinstance</a:t>
            </a:r>
            <a:r>
              <a:rPr lang="en-US" sz="2200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(val, </a:t>
            </a:r>
            <a:r>
              <a:rPr lang="en-US" sz="2200" b="1" i="1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tuple</a:t>
            </a:r>
            <a:r>
              <a:rPr lang="en-US" sz="2200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200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        attr </a:t>
            </a:r>
            <a:r>
              <a:rPr lang="en-US" sz="2200" b="1">
                <a:solidFill>
                  <a:srgbClr val="D8226B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200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 val[</a:t>
            </a:r>
            <a:r>
              <a:rPr lang="en-US" sz="2200" b="1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2200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800" b="1">
              <a:solidFill>
                <a:srgbClr val="DBDBDB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br>
              <a:rPr lang="en-US" sz="800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</a:br>
            <a:r>
              <a:rPr lang="en-US" sz="2200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2000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attr </a:t>
            </a:r>
            <a:r>
              <a:rPr lang="en-US" sz="2000" b="1">
                <a:solidFill>
                  <a:srgbClr val="D8226B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000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1" i="1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property</a:t>
            </a:r>
            <a:r>
              <a:rPr lang="en-US" sz="2000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1" i="1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lambda</a:t>
            </a:r>
            <a:r>
              <a:rPr lang="en-US" sz="2000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1" i="1">
                <a:solidFill>
                  <a:srgbClr val="E2861D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2000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2000" b="1">
                <a:solidFill>
                  <a:srgbClr val="66D9EF"/>
                </a:solidFill>
                <a:latin typeface="Consolas" panose="020B0609020204030204" pitchFamily="49" charset="0"/>
              </a:rPr>
              <a:t>next(</a:t>
            </a:r>
            <a:r>
              <a:rPr lang="en-US" sz="2000" b="1" i="1">
                <a:solidFill>
                  <a:srgbClr val="E2861D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2000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000" b="1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_att)</a:t>
            </a:r>
            <a:r>
              <a:rPr lang="en-US" sz="2000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000" b="1" i="1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lambda</a:t>
            </a:r>
            <a:r>
              <a:rPr lang="en-US" sz="2000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1" i="1">
                <a:solidFill>
                  <a:srgbClr val="E2861D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2000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2000" b="1" i="1">
                <a:solidFill>
                  <a:srgbClr val="E2861D"/>
                </a:solidFill>
                <a:effectLst/>
                <a:latin typeface="Consolas" panose="020B0609020204030204" pitchFamily="49" charset="0"/>
              </a:rPr>
              <a:t> x</a:t>
            </a:r>
            <a:r>
              <a:rPr lang="en-US" sz="2000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2000" b="1" i="1">
                <a:solidFill>
                  <a:srgbClr val="E2861D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2000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000" b="1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_att</a:t>
            </a:r>
            <a:r>
              <a:rPr lang="en-US" sz="2000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sz="2000" b="1">
                <a:solidFill>
                  <a:srgbClr val="DBDBDB"/>
                </a:solidFill>
                <a:latin typeface="Consolas" panose="020B0609020204030204" pitchFamily="49" charset="0"/>
              </a:rPr>
              <a:t>x</a:t>
            </a:r>
            <a:r>
              <a:rPr lang="en-US" sz="2000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, )))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800" b="1">
              <a:solidFill>
                <a:srgbClr val="66D9EF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800" b="1">
              <a:solidFill>
                <a:srgbClr val="66D9EF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200" b="1">
                <a:solidFill>
                  <a:srgbClr val="98CE2B"/>
                </a:solidFill>
                <a:effectLst/>
                <a:latin typeface="Consolas" panose="020B0609020204030204" pitchFamily="49" charset="0"/>
              </a:rPr>
              <a:t>CoroAttribute</a:t>
            </a:r>
            <a:r>
              <a:rPr lang="en-US" sz="2200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().attr  </a:t>
            </a:r>
            <a:r>
              <a:rPr lang="en-US" sz="2200" b="1">
                <a:solidFill>
                  <a:srgbClr val="75715E"/>
                </a:solidFill>
                <a:effectLst/>
                <a:latin typeface="Consolas" panose="020B0609020204030204" pitchFamily="49" charset="0"/>
              </a:rPr>
              <a:t>#read</a:t>
            </a:r>
            <a:endParaRPr lang="en-US" sz="2200" b="1">
              <a:solidFill>
                <a:srgbClr val="DBDBDB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200" b="1">
                <a:solidFill>
                  <a:srgbClr val="98CE2B"/>
                </a:solidFill>
                <a:effectLst/>
                <a:latin typeface="Consolas" panose="020B0609020204030204" pitchFamily="49" charset="0"/>
              </a:rPr>
              <a:t>CoroAttribute</a:t>
            </a:r>
            <a:r>
              <a:rPr lang="en-US" sz="2200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sz="2200" b="1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attr = </a:t>
            </a:r>
            <a:r>
              <a:rPr lang="en-US" sz="2200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value  </a:t>
            </a:r>
            <a:r>
              <a:rPr lang="en-US" sz="2200" b="1">
                <a:solidFill>
                  <a:srgbClr val="75715E"/>
                </a:solidFill>
                <a:effectLst/>
                <a:latin typeface="Consolas" panose="020B0609020204030204" pitchFamily="49" charset="0"/>
              </a:rPr>
              <a:t>#write</a:t>
            </a:r>
            <a:endParaRPr lang="en-US" sz="2200" b="1">
              <a:solidFill>
                <a:srgbClr val="DBDBDB"/>
              </a:solidFill>
              <a:effectLst/>
              <a:latin typeface="Consolas" panose="020B0609020204030204" pitchFamily="49" charset="0"/>
            </a:endParaRPr>
          </a:p>
          <a:p>
            <a:endParaRPr lang="en-US" b="1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35BEF72-C620-7693-204A-016A9705FF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BD921-89CB-4293-A527-ED06AAD2E0F0}" type="datetime1">
              <a:rPr lang="en-US" smtClean="0"/>
              <a:t>7/18/2025</a:t>
            </a:fld>
            <a:endParaRPr lang="en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F3910503-F292-21B3-122B-D220E9543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Maxim Danilov, @danilovmy, maxim@wpshop.at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D17F923-201D-F828-8331-D2DFE8628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C6F6D-30C6-435B-87DF-1F64EACF28E1}" type="slidenum">
              <a:rPr lang="en-US" smtClean="0"/>
              <a:t>31</a:t>
            </a:fld>
            <a:endParaRPr lang="en-US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44AD75F-C20D-A4AA-1106-96CD1553BC9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9326319" y="2485233"/>
            <a:ext cx="4191004" cy="150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7292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580BD1-0E32-B47C-1735-E8A473C76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Coroutine based attribute:</a:t>
            </a:r>
            <a:endParaRPr lang="en-US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739F6D1E-4272-DCBE-7B06-5049705F6404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1437516"/>
            <a:ext cx="10515600" cy="5127558"/>
          </a:xfr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 b="1"/>
              <a:t>Unified “gate”</a:t>
            </a:r>
            <a:r>
              <a:rPr lang="en-US" altLang="en-US"/>
              <a:t> for reads and writes</a:t>
            </a:r>
            <a:br>
              <a:rPr lang="en-US" altLang="en-US"/>
            </a:br>
            <a:r>
              <a:rPr lang="en-US" altLang="en-US"/>
              <a:t>We can add validation, permission checks, logging, etc.</a:t>
            </a:r>
            <a:endParaRPr lang="ru-RU" altLang="en-US"/>
          </a:p>
          <a:p>
            <a:pPr marL="0" lvl="0" indent="0">
              <a:buNone/>
            </a:pPr>
            <a:endParaRPr lang="en-US" altLang="en-US"/>
          </a:p>
          <a:p>
            <a:pPr lvl="0"/>
            <a:r>
              <a:rPr lang="en-US" altLang="en-US" b="1"/>
              <a:t>Really protected and cached</a:t>
            </a:r>
            <a:br>
              <a:rPr lang="en-US" altLang="en-US"/>
            </a:br>
            <a:r>
              <a:rPr lang="en-US" altLang="en-US"/>
              <a:t>Internal value not changeable without </a:t>
            </a:r>
            <a:r>
              <a:rPr lang="de-DE" altLang="en-US"/>
              <a:t>using </a:t>
            </a:r>
            <a:r>
              <a:rPr lang="en-US" altLang="en-US"/>
              <a:t>interface </a:t>
            </a:r>
            <a:endParaRPr lang="ru-RU" altLang="en-US"/>
          </a:p>
          <a:p>
            <a:pPr lvl="0"/>
            <a:endParaRPr lang="en-US" altLang="en-US"/>
          </a:p>
          <a:p>
            <a:pPr lvl="0"/>
            <a:r>
              <a:rPr lang="en-US" altLang="en-US" b="1"/>
              <a:t>Observable</a:t>
            </a:r>
            <a:br>
              <a:rPr lang="en-US" altLang="en-US"/>
            </a:br>
            <a:r>
              <a:rPr lang="en-US" altLang="en-US"/>
              <a:t>Each yield can raise event (“opening…”, “reading…”, ..)</a:t>
            </a:r>
          </a:p>
          <a:p>
            <a:pPr lvl="0"/>
            <a:endParaRPr lang="ru-RU" altLang="en-US"/>
          </a:p>
          <a:p>
            <a:r>
              <a:rPr lang="en-US" altLang="en-US" b="1"/>
              <a:t>Thread safety (with threading.</a:t>
            </a:r>
            <a:r>
              <a:rPr lang="de-DE" altLang="en-US" b="1"/>
              <a:t>RLock)</a:t>
            </a:r>
            <a:br>
              <a:rPr lang="en-US" altLang="en-US" b="1"/>
            </a:br>
            <a:r>
              <a:rPr lang="de-DE" altLang="en-US"/>
              <a:t>To resolve „generator already executing“ </a:t>
            </a:r>
            <a:r>
              <a:rPr lang="en-US"/>
              <a:t>in multithreaded apps</a:t>
            </a:r>
            <a:endParaRPr lang="en-US" altLang="en-US"/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0BF535B-AAE5-4C02-8C51-16FA8E8724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35956-2AAF-4949-AC9A-C81AF879EF2D}" type="datetime1">
              <a:rPr lang="en-US" smtClean="0"/>
              <a:t>7/18/2025</a:t>
            </a:fld>
            <a:endParaRPr lang="en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9BD94B5-C73A-E48F-7387-D47BD7EDCF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Maxim Danilov, @danilovmy, maxim@wpshop.at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C5D06A9-C7B9-16DF-A7F4-B94A5B808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C6F6D-30C6-435B-87DF-1F64EACF28E1}" type="slidenum">
              <a:rPr lang="en-US" smtClean="0"/>
              <a:t>32</a:t>
            </a:fld>
            <a:endParaRPr lang="en-US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FE29D4D-67CA-77C1-5CD5-5F2CACC4527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8915398" y="2580518"/>
            <a:ext cx="4191004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4838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A77F955-D86D-CC78-B5FF-71F82C72F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>
                <a:solidFill>
                  <a:srgbClr val="D8226B"/>
                </a:solidFill>
                <a:effectLst/>
                <a:latin typeface="Consolas" panose="020B0609020204030204" pitchFamily="49" charset="0"/>
              </a:rPr>
              <a:t>yield</a:t>
            </a:r>
            <a:r>
              <a:rPr lang="de-DE"/>
              <a:t> backed methods:</a:t>
            </a:r>
            <a:endParaRPr lang="en-US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E8341833-DB8B-7815-7396-4AFA96B03E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de-DE"/>
              <a:t>One-time call only</a:t>
            </a:r>
            <a:endParaRPr lang="en-US" b="1" i="1">
              <a:solidFill>
                <a:srgbClr val="66D9E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1" i="1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1">
                <a:solidFill>
                  <a:srgbClr val="98CE2B"/>
                </a:solidFill>
                <a:effectLst/>
                <a:latin typeface="Consolas" panose="020B0609020204030204" pitchFamily="49" charset="0"/>
              </a:rPr>
              <a:t>Generated</a:t>
            </a:r>
            <a:r>
              <a:rPr lang="en-US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: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6534AE8-F8D1-BF29-FE0A-57E7A2DFC4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19408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i="1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    def</a:t>
            </a:r>
            <a:r>
              <a:rPr lang="en-US" sz="2400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1">
                <a:solidFill>
                  <a:srgbClr val="98CE2B"/>
                </a:solidFill>
                <a:effectLst/>
                <a:latin typeface="Consolas" panose="020B0609020204030204" pitchFamily="49" charset="0"/>
              </a:rPr>
              <a:t>method</a:t>
            </a:r>
            <a:r>
              <a:rPr lang="en-US" sz="2400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1" i="1">
                <a:solidFill>
                  <a:srgbClr val="E2861D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2400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pPr marL="0" indent="0">
              <a:buNone/>
            </a:pPr>
            <a:r>
              <a:rPr lang="en-US" sz="2400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        result </a:t>
            </a:r>
            <a:r>
              <a:rPr lang="en-US" sz="2400" b="1">
                <a:solidFill>
                  <a:srgbClr val="D8226B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400" b="1">
                <a:solidFill>
                  <a:srgbClr val="75715E"/>
                </a:solidFill>
                <a:effectLst/>
                <a:latin typeface="Consolas" panose="020B0609020204030204" pitchFamily="49" charset="0"/>
              </a:rPr>
              <a:t>...  # calc</a:t>
            </a:r>
            <a:endParaRPr lang="en-US" sz="2400" b="1">
              <a:solidFill>
                <a:srgbClr val="DBDBDB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400" b="1">
                <a:solidFill>
                  <a:srgbClr val="D8226B"/>
                </a:solidFill>
                <a:effectLst/>
                <a:latin typeface="Consolas" panose="020B0609020204030204" pitchFamily="49" charset="0"/>
              </a:rPr>
              <a:t>yield</a:t>
            </a:r>
            <a:r>
              <a:rPr lang="en-US" sz="2400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 result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4F7E7195-7D62-1D41-E448-95BE8BCF872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 lnSpcReduction="10000"/>
          </a:bodyPr>
          <a:lstStyle/>
          <a:p>
            <a:r>
              <a:rPr lang="de-DE"/>
              <a:t>Multiple calls possible</a:t>
            </a:r>
            <a:endParaRPr lang="en-US" b="1" i="1">
              <a:solidFill>
                <a:srgbClr val="66D9E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1" i="1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1">
                <a:solidFill>
                  <a:srgbClr val="98CE2B"/>
                </a:solidFill>
                <a:effectLst/>
                <a:latin typeface="Consolas" panose="020B0609020204030204" pitchFamily="49" charset="0"/>
              </a:rPr>
              <a:t>Coroutined</a:t>
            </a:r>
            <a:r>
              <a:rPr lang="en-US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: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2CF14DC9-968A-C530-B363-7F24DEAED7A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19408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i="1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    def</a:t>
            </a:r>
            <a:r>
              <a:rPr lang="en-US" sz="2400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1">
                <a:solidFill>
                  <a:srgbClr val="98CE2B"/>
                </a:solidFill>
                <a:effectLst/>
                <a:latin typeface="Consolas" panose="020B0609020204030204" pitchFamily="49" charset="0"/>
              </a:rPr>
              <a:t>method</a:t>
            </a:r>
            <a:r>
              <a:rPr lang="en-US" sz="2400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1" i="1">
                <a:solidFill>
                  <a:srgbClr val="E2861D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2400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pPr marL="0" indent="0">
              <a:buNone/>
            </a:pPr>
            <a:r>
              <a:rPr lang="en-US" sz="2400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        </a:t>
            </a:r>
            <a:r>
              <a:rPr lang="en-US" sz="2400" b="1">
                <a:solidFill>
                  <a:srgbClr val="D8226B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sz="2400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1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sz="2400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2400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            val </a:t>
            </a:r>
            <a:r>
              <a:rPr lang="en-US" sz="2400" b="1">
                <a:solidFill>
                  <a:srgbClr val="D8226B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400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1">
                <a:solidFill>
                  <a:srgbClr val="D8226B"/>
                </a:solidFill>
                <a:effectLst/>
                <a:latin typeface="Consolas" panose="020B0609020204030204" pitchFamily="49" charset="0"/>
              </a:rPr>
              <a:t>yield</a:t>
            </a:r>
            <a:r>
              <a:rPr lang="en-US" sz="2400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 val</a:t>
            </a:r>
          </a:p>
          <a:p>
            <a:pPr marL="0" indent="0">
              <a:buNone/>
            </a:pPr>
            <a:r>
              <a:rPr lang="en-US" sz="2400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            val </a:t>
            </a:r>
            <a:r>
              <a:rPr lang="en-US" sz="2400" b="1">
                <a:solidFill>
                  <a:srgbClr val="D8226B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400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1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...</a:t>
            </a:r>
            <a:r>
              <a:rPr lang="en-US" sz="2400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sz="2400" b="1">
                <a:solidFill>
                  <a:srgbClr val="75715E"/>
                </a:solidFill>
                <a:effectLst/>
                <a:latin typeface="Consolas" panose="020B0609020204030204" pitchFamily="49" charset="0"/>
              </a:rPr>
              <a:t># calc</a:t>
            </a:r>
            <a:endParaRPr lang="en-US" sz="2400" b="1">
              <a:solidFill>
                <a:srgbClr val="DBDBD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0" name="Дата 9">
            <a:extLst>
              <a:ext uri="{FF2B5EF4-FFF2-40B4-BE49-F238E27FC236}">
                <a16:creationId xmlns:a16="http://schemas.microsoft.com/office/drawing/2014/main" id="{4644FF6C-57BE-14BA-90F2-816C63C4C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030EBA-98CE-49AE-B1C0-CDB7F5ABBFBA}" type="datetime1">
              <a:rPr lang="en-US" smtClean="0"/>
              <a:t>7/18/2025</a:t>
            </a:fld>
            <a:endParaRPr lang="en-US"/>
          </a:p>
        </p:txBody>
      </p:sp>
      <p:sp>
        <p:nvSpPr>
          <p:cNvPr id="11" name="Нижний колонтитул 10">
            <a:extLst>
              <a:ext uri="{FF2B5EF4-FFF2-40B4-BE49-F238E27FC236}">
                <a16:creationId xmlns:a16="http://schemas.microsoft.com/office/drawing/2014/main" id="{53C5E034-3DAE-94EF-C5D3-33F2F87BB3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Maxim Danilov, @danilovmy, maxim@wpshop.at</a:t>
            </a:r>
          </a:p>
        </p:txBody>
      </p:sp>
      <p:sp>
        <p:nvSpPr>
          <p:cNvPr id="12" name="Номер слайда 11">
            <a:extLst>
              <a:ext uri="{FF2B5EF4-FFF2-40B4-BE49-F238E27FC236}">
                <a16:creationId xmlns:a16="http://schemas.microsoft.com/office/drawing/2014/main" id="{6CEAAA8C-D6BA-B2E7-2453-CAA7119B2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C6F6D-30C6-435B-87DF-1F64EACF28E1}" type="slidenum">
              <a:rPr lang="en-US" smtClean="0"/>
              <a:t>33</a:t>
            </a:fld>
            <a:endParaRPr lang="en-US"/>
          </a:p>
        </p:txBody>
      </p:sp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462DF8C4-F400-4D9B-9640-E46D36F326F9}"/>
              </a:ext>
            </a:extLst>
          </p:cNvPr>
          <p:cNvGrpSpPr/>
          <p:nvPr/>
        </p:nvGrpSpPr>
        <p:grpSpPr>
          <a:xfrm>
            <a:off x="762001" y="2093119"/>
            <a:ext cx="15848011" cy="4667250"/>
            <a:chOff x="763589" y="1837094"/>
            <a:chExt cx="15848011" cy="4667250"/>
          </a:xfrm>
        </p:grpSpPr>
        <p:sp>
          <p:nvSpPr>
            <p:cNvPr id="7" name="Объект 2">
              <a:extLst>
                <a:ext uri="{FF2B5EF4-FFF2-40B4-BE49-F238E27FC236}">
                  <a16:creationId xmlns:a16="http://schemas.microsoft.com/office/drawing/2014/main" id="{507C3C94-F90B-8466-7335-BE6A396C014E}"/>
                </a:ext>
              </a:extLst>
            </p:cNvPr>
            <p:cNvSpPr txBox="1">
              <a:spLocks/>
            </p:cNvSpPr>
            <p:nvPr/>
          </p:nvSpPr>
          <p:spPr>
            <a:xfrm>
              <a:off x="763589" y="1837094"/>
              <a:ext cx="10515600" cy="4667250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0"/>
                </a:spcBef>
              </a:pPr>
              <a:r>
                <a:rPr lang="en-US">
                  <a:solidFill>
                    <a:srgbClr val="DBDBDB"/>
                  </a:solidFill>
                  <a:latin typeface="Consolas" panose="020B0609020204030204" pitchFamily="49" charset="0"/>
                </a:rPr>
                <a:t>calc </a:t>
              </a:r>
              <a:r>
                <a:rPr lang="en-US">
                  <a:solidFill>
                    <a:srgbClr val="D8226B"/>
                  </a:solidFill>
                  <a:latin typeface="Consolas" panose="020B0609020204030204" pitchFamily="49" charset="0"/>
                </a:rPr>
                <a:t>=</a:t>
              </a:r>
              <a:r>
                <a:rPr lang="en-US">
                  <a:solidFill>
                    <a:srgbClr val="DBDBDB"/>
                  </a:solidFill>
                  <a:latin typeface="Consolas" panose="020B0609020204030204" pitchFamily="49" charset="0"/>
                </a:rPr>
                <a:t> </a:t>
              </a:r>
              <a:r>
                <a:rPr lang="en-US" b="1">
                  <a:solidFill>
                    <a:srgbClr val="98CE2B"/>
                  </a:solidFill>
                  <a:effectLst/>
                  <a:latin typeface="Consolas" panose="020B0609020204030204" pitchFamily="49" charset="0"/>
                </a:rPr>
                <a:t>Generated</a:t>
              </a:r>
              <a:r>
                <a:rPr lang="en-US">
                  <a:solidFill>
                    <a:srgbClr val="DBDBDB"/>
                  </a:solidFill>
                  <a:latin typeface="Consolas" panose="020B0609020204030204" pitchFamily="49" charset="0"/>
                </a:rPr>
                <a:t>().</a:t>
              </a:r>
              <a:r>
                <a:rPr lang="en-US">
                  <a:solidFill>
                    <a:srgbClr val="66D9EF"/>
                  </a:solidFill>
                  <a:latin typeface="Consolas" panose="020B0609020204030204" pitchFamily="49" charset="0"/>
                </a:rPr>
                <a:t>method</a:t>
              </a:r>
              <a:r>
                <a:rPr lang="en-US">
                  <a:solidFill>
                    <a:srgbClr val="DBDBDB"/>
                  </a:solidFill>
                  <a:latin typeface="Consolas" panose="020B0609020204030204" pitchFamily="49" charset="0"/>
                </a:rPr>
                <a:t>()</a:t>
              </a:r>
            </a:p>
            <a:p>
              <a:pPr>
                <a:lnSpc>
                  <a:spcPct val="100000"/>
                </a:lnSpc>
                <a:spcBef>
                  <a:spcPts val="0"/>
                </a:spcBef>
              </a:pPr>
              <a:r>
                <a:rPr lang="en-US">
                  <a:solidFill>
                    <a:srgbClr val="AE81FF"/>
                  </a:solidFill>
                  <a:latin typeface="Consolas" panose="020B0609020204030204" pitchFamily="49" charset="0"/>
                </a:rPr>
                <a:t>...</a:t>
              </a:r>
              <a:endParaRPr lang="en-US">
                <a:solidFill>
                  <a:srgbClr val="DBDBDB"/>
                </a:solidFill>
                <a:latin typeface="Consolas" panose="020B0609020204030204" pitchFamily="49" charset="0"/>
              </a:endParaRPr>
            </a:p>
            <a:p>
              <a:pPr>
                <a:lnSpc>
                  <a:spcPct val="100000"/>
                </a:lnSpc>
                <a:spcBef>
                  <a:spcPts val="0"/>
                </a:spcBef>
              </a:pPr>
              <a:r>
                <a:rPr lang="en-US">
                  <a:solidFill>
                    <a:srgbClr val="AE81FF"/>
                  </a:solidFill>
                  <a:latin typeface="Consolas" panose="020B0609020204030204" pitchFamily="49" charset="0"/>
                </a:rPr>
                <a:t>...</a:t>
              </a:r>
              <a:endParaRPr lang="en-US">
                <a:solidFill>
                  <a:srgbClr val="DBDBDB"/>
                </a:solidFill>
                <a:latin typeface="Consolas" panose="020B0609020204030204" pitchFamily="49" charset="0"/>
              </a:endParaRPr>
            </a:p>
            <a:p>
              <a:pPr>
                <a:lnSpc>
                  <a:spcPct val="100000"/>
                </a:lnSpc>
                <a:spcBef>
                  <a:spcPts val="0"/>
                </a:spcBef>
              </a:pPr>
              <a:r>
                <a:rPr lang="en-US">
                  <a:solidFill>
                    <a:srgbClr val="DBDBDB"/>
                  </a:solidFill>
                  <a:latin typeface="Consolas" panose="020B0609020204030204" pitchFamily="49" charset="0"/>
                </a:rPr>
                <a:t>result </a:t>
              </a:r>
              <a:r>
                <a:rPr lang="en-US">
                  <a:solidFill>
                    <a:srgbClr val="D8226B"/>
                  </a:solidFill>
                  <a:latin typeface="Consolas" panose="020B0609020204030204" pitchFamily="49" charset="0"/>
                </a:rPr>
                <a:t>= </a:t>
              </a:r>
              <a:r>
                <a:rPr lang="en-US">
                  <a:solidFill>
                    <a:srgbClr val="66D9EF"/>
                  </a:solidFill>
                  <a:latin typeface="Consolas" panose="020B0609020204030204" pitchFamily="49" charset="0"/>
                </a:rPr>
                <a:t>next(calc)</a:t>
              </a:r>
            </a:p>
            <a:p>
              <a:pPr>
                <a:lnSpc>
                  <a:spcPct val="100000"/>
                </a:lnSpc>
                <a:spcBef>
                  <a:spcPts val="0"/>
                </a:spcBef>
              </a:pPr>
              <a:endParaRPr lang="en-US">
                <a:solidFill>
                  <a:srgbClr val="DBDBDB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" name="Объект 2">
              <a:extLst>
                <a:ext uri="{FF2B5EF4-FFF2-40B4-BE49-F238E27FC236}">
                  <a16:creationId xmlns:a16="http://schemas.microsoft.com/office/drawing/2014/main" id="{ECFD5ECB-D3B3-4830-67D1-15AEB9316F51}"/>
                </a:ext>
              </a:extLst>
            </p:cNvPr>
            <p:cNvSpPr txBox="1">
              <a:spLocks/>
            </p:cNvSpPr>
            <p:nvPr/>
          </p:nvSpPr>
          <p:spPr>
            <a:xfrm>
              <a:off x="6096000" y="2092681"/>
              <a:ext cx="10515600" cy="4351338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br>
                <a:rPr lang="en-US">
                  <a:solidFill>
                    <a:srgbClr val="DBDBDB"/>
                  </a:solidFill>
                  <a:latin typeface="Consolas" panose="020B0609020204030204" pitchFamily="49" charset="0"/>
                </a:rPr>
              </a:br>
              <a:endParaRPr lang="ru-RU">
                <a:solidFill>
                  <a:srgbClr val="DBDBDB"/>
                </a:solidFill>
                <a:latin typeface="Consolas" panose="020B0609020204030204" pitchFamily="49" charset="0"/>
              </a:endParaRPr>
            </a:p>
            <a:p>
              <a:pPr>
                <a:lnSpc>
                  <a:spcPct val="100000"/>
                </a:lnSpc>
                <a:spcBef>
                  <a:spcPts val="0"/>
                </a:spcBef>
              </a:pPr>
              <a:r>
                <a:rPr lang="en-US">
                  <a:solidFill>
                    <a:srgbClr val="DBDBDB"/>
                  </a:solidFill>
                  <a:latin typeface="Consolas" panose="020B0609020204030204" pitchFamily="49" charset="0"/>
                </a:rPr>
                <a:t>calc </a:t>
              </a:r>
              <a:r>
                <a:rPr lang="en-US">
                  <a:solidFill>
                    <a:srgbClr val="D8226B"/>
                  </a:solidFill>
                  <a:latin typeface="Consolas" panose="020B0609020204030204" pitchFamily="49" charset="0"/>
                </a:rPr>
                <a:t>=</a:t>
              </a:r>
              <a:r>
                <a:rPr lang="en-US">
                  <a:solidFill>
                    <a:srgbClr val="DBDBDB"/>
                  </a:solidFill>
                  <a:latin typeface="Consolas" panose="020B0609020204030204" pitchFamily="49" charset="0"/>
                </a:rPr>
                <a:t> </a:t>
              </a:r>
              <a:r>
                <a:rPr lang="en-US" b="1">
                  <a:solidFill>
                    <a:srgbClr val="98CE2B"/>
                  </a:solidFill>
                  <a:effectLst/>
                  <a:latin typeface="Consolas" panose="020B0609020204030204" pitchFamily="49" charset="0"/>
                </a:rPr>
                <a:t>Coroutined</a:t>
              </a:r>
              <a:r>
                <a:rPr lang="en-US">
                  <a:solidFill>
                    <a:srgbClr val="DBDBDB"/>
                  </a:solidFill>
                  <a:latin typeface="Consolas" panose="020B0609020204030204" pitchFamily="49" charset="0"/>
                </a:rPr>
                <a:t>().</a:t>
              </a:r>
              <a:r>
                <a:rPr lang="en-US">
                  <a:solidFill>
                    <a:srgbClr val="66D9EF"/>
                  </a:solidFill>
                  <a:latin typeface="Consolas" panose="020B0609020204030204" pitchFamily="49" charset="0"/>
                </a:rPr>
                <a:t>method</a:t>
              </a:r>
              <a:r>
                <a:rPr lang="en-US">
                  <a:solidFill>
                    <a:srgbClr val="DBDBDB"/>
                  </a:solidFill>
                  <a:latin typeface="Consolas" panose="020B0609020204030204" pitchFamily="49" charset="0"/>
                </a:rPr>
                <a:t>()</a:t>
              </a:r>
              <a:endParaRPr lang="en-US">
                <a:solidFill>
                  <a:srgbClr val="66D9EF"/>
                </a:solidFill>
                <a:latin typeface="Consolas" panose="020B0609020204030204" pitchFamily="49" charset="0"/>
              </a:endParaRPr>
            </a:p>
            <a:p>
              <a:pPr>
                <a:lnSpc>
                  <a:spcPct val="100000"/>
                </a:lnSpc>
                <a:spcBef>
                  <a:spcPts val="0"/>
                </a:spcBef>
              </a:pPr>
              <a:r>
                <a:rPr lang="de-DE">
                  <a:solidFill>
                    <a:srgbClr val="66D9EF"/>
                  </a:solidFill>
                  <a:latin typeface="Consolas" panose="020B0609020204030204" pitchFamily="49" charset="0"/>
                </a:rPr>
                <a:t>n</a:t>
              </a:r>
              <a:r>
                <a:rPr lang="en-US">
                  <a:solidFill>
                    <a:srgbClr val="66D9EF"/>
                  </a:solidFill>
                  <a:latin typeface="Consolas" panose="020B0609020204030204" pitchFamily="49" charset="0"/>
                </a:rPr>
                <a:t>ext(calc)</a:t>
              </a:r>
              <a:endParaRPr lang="en-US">
                <a:solidFill>
                  <a:srgbClr val="DBDBDB"/>
                </a:solidFill>
                <a:latin typeface="Consolas" panose="020B0609020204030204" pitchFamily="49" charset="0"/>
              </a:endParaRPr>
            </a:p>
            <a:p>
              <a:pPr>
                <a:lnSpc>
                  <a:spcPct val="100000"/>
                </a:lnSpc>
                <a:spcBef>
                  <a:spcPts val="0"/>
                </a:spcBef>
              </a:pPr>
              <a:r>
                <a:rPr lang="en-US">
                  <a:solidFill>
                    <a:srgbClr val="AE81FF"/>
                  </a:solidFill>
                  <a:latin typeface="Consolas" panose="020B0609020204030204" pitchFamily="49" charset="0"/>
                </a:rPr>
                <a:t>...</a:t>
              </a:r>
            </a:p>
            <a:p>
              <a:pPr>
                <a:lnSpc>
                  <a:spcPct val="100000"/>
                </a:lnSpc>
                <a:spcBef>
                  <a:spcPts val="0"/>
                </a:spcBef>
              </a:pPr>
              <a:r>
                <a:rPr lang="en-US">
                  <a:solidFill>
                    <a:srgbClr val="DBDBDB"/>
                  </a:solidFill>
                  <a:latin typeface="Consolas" panose="020B0609020204030204" pitchFamily="49" charset="0"/>
                </a:rPr>
                <a:t>result </a:t>
              </a:r>
              <a:r>
                <a:rPr lang="en-US">
                  <a:solidFill>
                    <a:srgbClr val="D8226B"/>
                  </a:solidFill>
                  <a:latin typeface="Consolas" panose="020B0609020204030204" pitchFamily="49" charset="0"/>
                </a:rPr>
                <a:t>= </a:t>
              </a:r>
              <a:r>
                <a:rPr lang="en-US">
                  <a:solidFill>
                    <a:srgbClr val="66D9EF"/>
                  </a:solidFill>
                  <a:latin typeface="Consolas" panose="020B0609020204030204" pitchFamily="49" charset="0"/>
                </a:rPr>
                <a:t>calc</a:t>
              </a:r>
              <a:r>
                <a:rPr lang="de-DE">
                  <a:solidFill>
                    <a:srgbClr val="66D9EF"/>
                  </a:solidFill>
                  <a:latin typeface="Consolas" panose="020B0609020204030204" pitchFamily="49" charset="0"/>
                </a:rPr>
                <a:t>.send(</a:t>
              </a:r>
              <a:r>
                <a:rPr lang="en-US" sz="2400" b="1">
                  <a:solidFill>
                    <a:srgbClr val="DBDBDB"/>
                  </a:solidFill>
                  <a:effectLst/>
                  <a:latin typeface="Consolas" panose="020B0609020204030204" pitchFamily="49" charset="0"/>
                </a:rPr>
                <a:t>val</a:t>
              </a:r>
              <a:r>
                <a:rPr lang="de-DE">
                  <a:solidFill>
                    <a:srgbClr val="66D9EF"/>
                  </a:solidFill>
                  <a:latin typeface="Consolas" panose="020B0609020204030204" pitchFamily="49" charset="0"/>
                </a:rPr>
                <a:t>)</a:t>
              </a:r>
            </a:p>
            <a:p>
              <a:pPr>
                <a:lnSpc>
                  <a:spcPct val="100000"/>
                </a:lnSpc>
                <a:spcBef>
                  <a:spcPts val="0"/>
                </a:spcBef>
              </a:pPr>
              <a:r>
                <a:rPr lang="en-US">
                  <a:solidFill>
                    <a:srgbClr val="DBDBDB"/>
                  </a:solidFill>
                  <a:latin typeface="Consolas" panose="020B0609020204030204" pitchFamily="49" charset="0"/>
                </a:rPr>
                <a:t>result </a:t>
              </a:r>
              <a:r>
                <a:rPr lang="en-US">
                  <a:solidFill>
                    <a:srgbClr val="D8226B"/>
                  </a:solidFill>
                  <a:latin typeface="Consolas" panose="020B0609020204030204" pitchFamily="49" charset="0"/>
                </a:rPr>
                <a:t>= </a:t>
              </a:r>
              <a:r>
                <a:rPr lang="en-US">
                  <a:solidFill>
                    <a:srgbClr val="66D9EF"/>
                  </a:solidFill>
                  <a:latin typeface="Consolas" panose="020B0609020204030204" pitchFamily="49" charset="0"/>
                </a:rPr>
                <a:t>calc</a:t>
              </a:r>
              <a:r>
                <a:rPr lang="de-DE">
                  <a:solidFill>
                    <a:srgbClr val="66D9EF"/>
                  </a:solidFill>
                  <a:latin typeface="Consolas" panose="020B0609020204030204" pitchFamily="49" charset="0"/>
                </a:rPr>
                <a:t>.send(</a:t>
              </a:r>
              <a:r>
                <a:rPr lang="de-DE">
                  <a:solidFill>
                    <a:srgbClr val="DBDBDB"/>
                  </a:solidFill>
                  <a:latin typeface="Consolas" panose="020B0609020204030204" pitchFamily="49" charset="0"/>
                </a:rPr>
                <a:t>other_val</a:t>
              </a:r>
              <a:r>
                <a:rPr lang="de-DE">
                  <a:solidFill>
                    <a:srgbClr val="66D9EF"/>
                  </a:solidFill>
                  <a:latin typeface="Consolas" panose="020B0609020204030204" pitchFamily="49" charset="0"/>
                </a:rPr>
                <a:t>)</a:t>
              </a:r>
              <a:endParaRPr lang="en-US">
                <a:solidFill>
                  <a:srgbClr val="DBDBDB"/>
                </a:solidFill>
                <a:latin typeface="Consolas" panose="020B0609020204030204" pitchFamily="49" charset="0"/>
              </a:endParaRPr>
            </a:p>
          </p:txBody>
        </p:sp>
      </p:grp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5ADE9B59-537B-38BD-1D58-8405B7281D4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 flipH="1">
            <a:off x="10458450" y="327419"/>
            <a:ext cx="1371600" cy="1316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0017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580BD1-0E32-B47C-1735-E8A473C76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Generator/coroutine based methods:</a:t>
            </a:r>
            <a:endParaRPr lang="en-US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739F6D1E-4272-DCBE-7B06-5049705F6404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2147456"/>
            <a:ext cx="10515600" cy="3707682"/>
          </a:xfr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 b="1"/>
              <a:t>Lazy</a:t>
            </a:r>
            <a:br>
              <a:rPr lang="en-US" altLang="en-US"/>
            </a:br>
            <a:r>
              <a:rPr lang="en-US" altLang="en-US"/>
              <a:t>We can use delayed calculation</a:t>
            </a:r>
            <a:endParaRPr lang="ru-RU" altLang="en-US"/>
          </a:p>
          <a:p>
            <a:pPr marL="0" lvl="0" indent="0">
              <a:buNone/>
            </a:pPr>
            <a:endParaRPr lang="en-US" altLang="en-US"/>
          </a:p>
          <a:p>
            <a:pPr lvl="0"/>
            <a:r>
              <a:rPr lang="en-US" altLang="en-US" b="1"/>
              <a:t>Cached / curryed</a:t>
            </a:r>
            <a:br>
              <a:rPr lang="en-US" altLang="en-US"/>
            </a:br>
            <a:r>
              <a:rPr lang="en-US" altLang="en-US"/>
              <a:t>In</a:t>
            </a:r>
            <a:r>
              <a:rPr lang="de-DE" altLang="en-US"/>
              <a:t>itial</a:t>
            </a:r>
            <a:r>
              <a:rPr lang="en-US" altLang="en-US"/>
              <a:t> values stored for future computations</a:t>
            </a:r>
          </a:p>
          <a:p>
            <a:pPr lvl="0"/>
            <a:endParaRPr lang="en-US" altLang="en-US"/>
          </a:p>
          <a:p>
            <a:r>
              <a:rPr lang="en-US" altLang="en-US" b="1"/>
              <a:t>“one-time” call by default</a:t>
            </a:r>
            <a:br>
              <a:rPr lang="en-US" altLang="en-US"/>
            </a:br>
            <a:r>
              <a:rPr lang="en-US" altLang="en-US"/>
              <a:t>leads to the use of more efficient algorithms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ECC8D0B-84DD-2747-EF7C-2F4577A7BA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7008F-F570-41F2-8EFF-DA4A9286DCCA}" type="datetime1">
              <a:rPr lang="en-US" smtClean="0"/>
              <a:t>7/18/2025</a:t>
            </a:fld>
            <a:endParaRPr lang="en-US"/>
          </a:p>
        </p:txBody>
      </p:sp>
      <p:sp>
        <p:nvSpPr>
          <p:cNvPr id="7" name="Нижний колонтитул 6">
            <a:extLst>
              <a:ext uri="{FF2B5EF4-FFF2-40B4-BE49-F238E27FC236}">
                <a16:creationId xmlns:a16="http://schemas.microsoft.com/office/drawing/2014/main" id="{3889A53E-7905-CDB9-7DF1-BFA485170F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Maxim Danilov, @danilovmy, maxim@wpshop.at</a:t>
            </a:r>
          </a:p>
        </p:txBody>
      </p:sp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5352431A-C8C2-3C7D-2B67-8F792EA9C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C6F6D-30C6-435B-87DF-1F64EACF28E1}" type="slidenum">
              <a:rPr lang="en-US" smtClean="0"/>
              <a:t>34</a:t>
            </a:fld>
            <a:endParaRPr lang="en-US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30971E3D-2DCF-427C-4585-CABE04454C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CA53C89-2B0F-4D31-D6AF-E2F0041E423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-44"/>
          <a:stretch/>
        </p:blipFill>
        <p:spPr>
          <a:xfrm rot="16200000">
            <a:off x="8673879" y="3296447"/>
            <a:ext cx="2883342" cy="140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2678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screen">
            <a:alphaModFix amt="15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">
            <a:extLst>
              <a:ext uri="{FF2B5EF4-FFF2-40B4-BE49-F238E27FC236}">
                <a16:creationId xmlns:a16="http://schemas.microsoft.com/office/drawing/2014/main" id="{EED608F0-9F82-1059-D54E-095B700B13F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831850" y="3639145"/>
            <a:ext cx="8449749" cy="923330"/>
          </a:xfr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b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/>
              <a:t>When not to drop </a:t>
            </a:r>
            <a:r>
              <a:rPr lang="en-US" b="0">
                <a:solidFill>
                  <a:srgbClr val="D8226B"/>
                </a:solidFill>
                <a:effectLst/>
                <a:latin typeface="Consolas" panose="020B0609020204030204" pitchFamily="49" charset="0"/>
              </a:rPr>
              <a:t>return</a:t>
            </a:r>
            <a:endParaRPr lang="en-US" altLang="en-US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618CC93-E547-D6F3-ED6C-CD696E300F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May I use </a:t>
            </a:r>
            <a:r>
              <a:rPr lang="en-US" b="0">
                <a:solidFill>
                  <a:srgbClr val="D8226B"/>
                </a:solidFill>
                <a:effectLst/>
                <a:latin typeface="Consolas" panose="020B0609020204030204" pitchFamily="49" charset="0"/>
              </a:rPr>
              <a:t>return </a:t>
            </a:r>
            <a:r>
              <a:rPr lang="en-US"/>
              <a:t>normally?</a:t>
            </a:r>
          </a:p>
        </p:txBody>
      </p:sp>
      <p:sp>
        <p:nvSpPr>
          <p:cNvPr id="2" name="Дата 1">
            <a:extLst>
              <a:ext uri="{FF2B5EF4-FFF2-40B4-BE49-F238E27FC236}">
                <a16:creationId xmlns:a16="http://schemas.microsoft.com/office/drawing/2014/main" id="{F3A7F529-C26A-5A07-3337-25E52A5587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F2E3D-9020-4078-B6C2-9F8B0C6CEAD1}" type="datetime1">
              <a:rPr lang="en-US" smtClean="0"/>
              <a:t>7/18/2025</a:t>
            </a:fld>
            <a:endParaRPr lang="en-US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DB6E4890-6910-2F28-144F-65F3764517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Maxim Danilov, @danilovmy, maxim@wpshop.at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A098E63-0D16-7AE1-D529-F28A48673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C6F6D-30C6-435B-87DF-1F64EACF28E1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26259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">
            <a:extLst>
              <a:ext uri="{FF2B5EF4-FFF2-40B4-BE49-F238E27FC236}">
                <a16:creationId xmlns:a16="http://schemas.microsoft.com/office/drawing/2014/main" id="{EED608F0-9F82-1059-D54E-095B700B13F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677041"/>
            <a:ext cx="3034805" cy="701731"/>
          </a:xfr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/>
              <a:t>Use </a:t>
            </a:r>
            <a:r>
              <a:rPr lang="en-US" b="0">
                <a:solidFill>
                  <a:srgbClr val="D8226B"/>
                </a:solidFill>
                <a:effectLst/>
                <a:latin typeface="Consolas" panose="020B0609020204030204" pitchFamily="49" charset="0"/>
              </a:rPr>
              <a:t>return</a:t>
            </a:r>
            <a:endParaRPr lang="en-US" altLang="en-US"/>
          </a:p>
        </p:txBody>
      </p:sp>
      <p:sp>
        <p:nvSpPr>
          <p:cNvPr id="7" name="Объект 6">
            <a:extLst>
              <a:ext uri="{FF2B5EF4-FFF2-40B4-BE49-F238E27FC236}">
                <a16:creationId xmlns:a16="http://schemas.microsoft.com/office/drawing/2014/main" id="{9D5FB200-6351-0C72-4E4E-E07209C883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/>
              <a:t>I</a:t>
            </a:r>
            <a:r>
              <a:rPr lang="en-US"/>
              <a:t>f complexity grows unexpectable</a:t>
            </a:r>
          </a:p>
          <a:p>
            <a:pPr marL="0" indent="0">
              <a:buNone/>
            </a:pPr>
            <a:endParaRPr lang="en-US"/>
          </a:p>
          <a:p>
            <a:r>
              <a:rPr lang="de-DE" altLang="en-US"/>
              <a:t>If </a:t>
            </a:r>
            <a:r>
              <a:rPr lang="en-US" altLang="en-US"/>
              <a:t>Framework or library contract expect it.</a:t>
            </a:r>
          </a:p>
          <a:p>
            <a:endParaRPr lang="en-US" altLang="en-US"/>
          </a:p>
          <a:p>
            <a:r>
              <a:rPr lang="en-US" altLang="en-US"/>
              <a:t>For Simple helpers, skripts, snippets, decorators, etc..</a:t>
            </a:r>
          </a:p>
          <a:p>
            <a:endParaRPr lang="en-US" altLang="en-US"/>
          </a:p>
          <a:p>
            <a:r>
              <a:rPr lang="en-US" altLang="en-US"/>
              <a:t>If you work in functional coding</a:t>
            </a:r>
            <a:r>
              <a:rPr lang="ru-RU" altLang="en-US"/>
              <a:t> </a:t>
            </a:r>
            <a:r>
              <a:rPr lang="de-DE" altLang="en-US"/>
              <a:t>paradygm</a:t>
            </a:r>
            <a:endParaRPr lang="en-US" altLang="en-US"/>
          </a:p>
        </p:txBody>
      </p:sp>
      <p:sp>
        <p:nvSpPr>
          <p:cNvPr id="2" name="Дата 1">
            <a:extLst>
              <a:ext uri="{FF2B5EF4-FFF2-40B4-BE49-F238E27FC236}">
                <a16:creationId xmlns:a16="http://schemas.microsoft.com/office/drawing/2014/main" id="{955958EA-9E77-5B68-9E9F-338D0AC6C7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F97E4-EFD4-4CCF-9A9F-623CFF318A08}" type="datetime1">
              <a:rPr lang="en-US" smtClean="0"/>
              <a:t>7/18/2025</a:t>
            </a:fld>
            <a:endParaRPr lang="en-US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30F99C1D-DE27-7DDE-00E0-312B64A9F9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Maxim Danilov, @danilovmy, maxim@wpshop.at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793C7B7-931E-4BED-A7B0-7BEB055365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C6F6D-30C6-435B-87DF-1F64EACF28E1}" type="slidenum">
              <a:rPr lang="en-US" smtClean="0"/>
              <a:t>36</a:t>
            </a:fld>
            <a:endParaRPr lang="en-US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3DCD92D-4CC4-EF73-9B7B-420C8EB73D1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V="1">
            <a:off x="9143999" y="1794286"/>
            <a:ext cx="2209801" cy="3253964"/>
          </a:xfrm>
          <a:custGeom>
            <a:avLst/>
            <a:gdLst>
              <a:gd name="connsiteX0" fmla="*/ 1358565 w 2209801"/>
              <a:gd name="connsiteY0" fmla="*/ 403235 h 3253964"/>
              <a:gd name="connsiteX1" fmla="*/ 1466851 w 2209801"/>
              <a:gd name="connsiteY1" fmla="*/ 266700 h 3253964"/>
              <a:gd name="connsiteX2" fmla="*/ 1200151 w 2209801"/>
              <a:gd name="connsiteY2" fmla="*/ 0 h 3253964"/>
              <a:gd name="connsiteX3" fmla="*/ 0 w 2209801"/>
              <a:gd name="connsiteY3" fmla="*/ 3253964 h 3253964"/>
              <a:gd name="connsiteX4" fmla="*/ 2192518 w 2209801"/>
              <a:gd name="connsiteY4" fmla="*/ 3253964 h 3253964"/>
              <a:gd name="connsiteX5" fmla="*/ 2209801 w 2209801"/>
              <a:gd name="connsiteY5" fmla="*/ 3193707 h 3253964"/>
              <a:gd name="connsiteX6" fmla="*/ 2209801 w 2209801"/>
              <a:gd name="connsiteY6" fmla="*/ 1109943 h 3253964"/>
              <a:gd name="connsiteX7" fmla="*/ 1409701 w 2209801"/>
              <a:gd name="connsiteY7" fmla="*/ 533400 h 3253964"/>
              <a:gd name="connsiteX8" fmla="*/ 1358565 w 2209801"/>
              <a:gd name="connsiteY8" fmla="*/ 403235 h 3253964"/>
              <a:gd name="connsiteX9" fmla="*/ 1028701 w 2209801"/>
              <a:gd name="connsiteY9" fmla="*/ 819150 h 3253964"/>
              <a:gd name="connsiteX10" fmla="*/ 1028701 w 2209801"/>
              <a:gd name="connsiteY10" fmla="*/ 266700 h 3253964"/>
              <a:gd name="connsiteX11" fmla="*/ 0 w 2209801"/>
              <a:gd name="connsiteY11" fmla="*/ 952501 h 3253964"/>
              <a:gd name="connsiteX12" fmla="*/ 0 w 2209801"/>
              <a:gd name="connsiteY12" fmla="*/ 1538285 h 3253964"/>
              <a:gd name="connsiteX13" fmla="*/ 133351 w 2209801"/>
              <a:gd name="connsiteY13" fmla="*/ 1905000 h 3253964"/>
              <a:gd name="connsiteX14" fmla="*/ 0 w 2209801"/>
              <a:gd name="connsiteY14" fmla="*/ 2101517 h 3253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209801" h="3253964">
                <a:moveTo>
                  <a:pt x="1358565" y="403235"/>
                </a:moveTo>
                <a:lnTo>
                  <a:pt x="1466851" y="266700"/>
                </a:lnTo>
                <a:lnTo>
                  <a:pt x="1200151" y="0"/>
                </a:lnTo>
                <a:close/>
                <a:moveTo>
                  <a:pt x="0" y="3253964"/>
                </a:moveTo>
                <a:lnTo>
                  <a:pt x="2192518" y="3253964"/>
                </a:lnTo>
                <a:lnTo>
                  <a:pt x="2209801" y="3193707"/>
                </a:lnTo>
                <a:lnTo>
                  <a:pt x="2209801" y="1109943"/>
                </a:lnTo>
                <a:lnTo>
                  <a:pt x="1409701" y="533400"/>
                </a:lnTo>
                <a:lnTo>
                  <a:pt x="1358565" y="403235"/>
                </a:lnTo>
                <a:lnTo>
                  <a:pt x="1028701" y="819150"/>
                </a:lnTo>
                <a:lnTo>
                  <a:pt x="1028701" y="266700"/>
                </a:lnTo>
                <a:lnTo>
                  <a:pt x="0" y="952501"/>
                </a:lnTo>
                <a:lnTo>
                  <a:pt x="0" y="1538285"/>
                </a:lnTo>
                <a:lnTo>
                  <a:pt x="133351" y="1905000"/>
                </a:lnTo>
                <a:lnTo>
                  <a:pt x="0" y="210151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9027491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screen">
            <a:alphaModFix amt="15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">
            <a:extLst>
              <a:ext uri="{FF2B5EF4-FFF2-40B4-BE49-F238E27FC236}">
                <a16:creationId xmlns:a16="http://schemas.microsoft.com/office/drawing/2014/main" id="{EED608F0-9F82-1059-D54E-095B700B13F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831850" y="3639145"/>
            <a:ext cx="2149948" cy="923330"/>
          </a:xfr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b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/>
              <a:t>Finally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618CC93-E547-D6F3-ED6C-CD696E300F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To </a:t>
            </a:r>
            <a:r>
              <a:rPr lang="en-US"/>
              <a:t>use or not to use?</a:t>
            </a:r>
          </a:p>
        </p:txBody>
      </p:sp>
      <p:sp>
        <p:nvSpPr>
          <p:cNvPr id="2" name="Дата 1">
            <a:extLst>
              <a:ext uri="{FF2B5EF4-FFF2-40B4-BE49-F238E27FC236}">
                <a16:creationId xmlns:a16="http://schemas.microsoft.com/office/drawing/2014/main" id="{1F27C1F6-6355-BD02-12FE-720E67303D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1411D7-12FC-4BF2-B049-4169E702D2F2}" type="datetime1">
              <a:rPr lang="en-US" smtClean="0"/>
              <a:t>7/18/2025</a:t>
            </a:fld>
            <a:endParaRPr lang="en-US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2ACA561-A653-1303-A762-A9AA2507C8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Maxim Danilov, @danilovmy, maxim@wpshop.at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ABDEF2F-8267-C35A-5785-9CAAEFCC4E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C6F6D-30C6-435B-87DF-1F64EACF28E1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05704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094864B-E4BD-9122-6CE5-F69933E21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Key take‑aways</a:t>
            </a:r>
            <a:r>
              <a:rPr lang="de-DE"/>
              <a:t>:</a:t>
            </a:r>
            <a:endParaRPr lang="en-US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851B1A15-6242-EAD9-3E3D-A42FF66D47AB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2083333"/>
            <a:ext cx="10350847" cy="3835922"/>
          </a:xfr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b="0">
                <a:solidFill>
                  <a:srgbClr val="D8226B"/>
                </a:solidFill>
                <a:effectLst/>
              </a:rPr>
              <a:t>return</a:t>
            </a:r>
            <a:r>
              <a:rPr lang="en-US" altLang="en-US"/>
              <a:t> value couple callers to callee.</a:t>
            </a:r>
          </a:p>
          <a:p>
            <a:pPr lvl="0"/>
            <a:endParaRPr lang="en-US" altLang="en-US"/>
          </a:p>
          <a:p>
            <a:pPr lvl="0"/>
            <a:r>
              <a:rPr lang="en-US" altLang="en-US"/>
              <a:t>Python already offers </a:t>
            </a:r>
            <a:r>
              <a:rPr lang="en-US" b="0">
                <a:solidFill>
                  <a:srgbClr val="D8226B"/>
                </a:solidFill>
                <a:effectLst/>
              </a:rPr>
              <a:t>return</a:t>
            </a:r>
            <a:r>
              <a:rPr lang="en-US" altLang="en-US"/>
              <a:t>‑less solution: </a:t>
            </a:r>
          </a:p>
          <a:p>
            <a:pPr lvl="1"/>
            <a:r>
              <a:rPr lang="en-US" altLang="en-US" sz="2800"/>
              <a:t>side‑effects &amp; events</a:t>
            </a:r>
            <a:endParaRPr lang="ru-RU" altLang="en-US" sz="2800"/>
          </a:p>
          <a:p>
            <a:pPr lvl="1"/>
            <a:r>
              <a:rPr lang="en-US" altLang="en-US" sz="2800"/>
              <a:t>exceptions</a:t>
            </a:r>
            <a:endParaRPr lang="ru-RU" altLang="en-US" sz="2800"/>
          </a:p>
          <a:p>
            <a:pPr lvl="1"/>
            <a:r>
              <a:rPr lang="en-US" altLang="en-US" sz="2800"/>
              <a:t> </a:t>
            </a:r>
            <a:r>
              <a:rPr lang="en-US" sz="2800" b="0">
                <a:solidFill>
                  <a:srgbClr val="D8226B"/>
                </a:solidFill>
                <a:effectLst/>
              </a:rPr>
              <a:t>yield</a:t>
            </a:r>
            <a:r>
              <a:rPr lang="en-US" sz="2800"/>
              <a:t> statement, </a:t>
            </a:r>
            <a:r>
              <a:rPr lang="en-US" altLang="en-US" sz="2800"/>
              <a:t>generators and coroutines </a:t>
            </a:r>
          </a:p>
          <a:p>
            <a:pPr marL="457200" lvl="1" indent="0">
              <a:buNone/>
            </a:pPr>
            <a:endParaRPr lang="en-US" altLang="en-US" sz="2800"/>
          </a:p>
          <a:p>
            <a:pPr lvl="0"/>
            <a:r>
              <a:rPr lang="en-US" altLang="en-US"/>
              <a:t>Choose the pattern</a:t>
            </a:r>
            <a:r>
              <a:rPr lang="ru-RU" altLang="en-US"/>
              <a:t> </a:t>
            </a:r>
            <a:r>
              <a:rPr lang="de-DE" altLang="en-US"/>
              <a:t>properly </a:t>
            </a:r>
            <a:r>
              <a:rPr lang="en-US" altLang="en-US"/>
              <a:t>– and know when to fall back to </a:t>
            </a:r>
            <a:r>
              <a:rPr lang="en-US" b="0">
                <a:solidFill>
                  <a:srgbClr val="D8226B"/>
                </a:solidFill>
                <a:effectLst/>
              </a:rPr>
              <a:t>return</a:t>
            </a:r>
            <a:r>
              <a:rPr lang="en-US" altLang="en-US"/>
              <a:t>.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7D91774C-89C4-132D-8B23-38B992031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6F6AF-CA6B-4CA9-8ED2-359612C324A2}" type="datetime1">
              <a:rPr lang="en-US" smtClean="0"/>
              <a:t>7/18/2025</a:t>
            </a:fld>
            <a:endParaRPr lang="en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8ADC0DD-4D8F-CCAF-35B6-F58809E629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Maxim Danilov, @danilovmy, maxim@wpshop.at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949A5A6-ADB5-87F0-E05E-6CDA8601F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C6F6D-30C6-435B-87DF-1F64EACF28E1}" type="slidenum">
              <a:rPr lang="en-US" smtClean="0"/>
              <a:t>38</a:t>
            </a:fld>
            <a:endParaRPr lang="en-US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F8FC5AB-5132-8DED-EDBB-42DBBC9E05A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6977400">
            <a:off x="8451852" y="-176542"/>
            <a:ext cx="2131657" cy="4519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6160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094864B-E4BD-9122-6CE5-F69933E21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Try it yourself</a:t>
            </a:r>
            <a:r>
              <a:rPr lang="ru-RU" altLang="en-US"/>
              <a:t> </a:t>
            </a:r>
            <a:r>
              <a:rPr lang="de-DE" altLang="en-US"/>
              <a:t>at home</a:t>
            </a:r>
            <a:endParaRPr lang="en-US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851B1A15-6242-EAD9-3E3D-A42FF66D47AB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marL="514350" lvl="0" indent="-514350">
              <a:buFont typeface="+mj-lt"/>
              <a:buAutoNum type="arabicPeriod"/>
            </a:pPr>
            <a:r>
              <a:rPr lang="en-US" altLang="en-US" sz="3200"/>
              <a:t>Pick one helper that only mutates state</a:t>
            </a:r>
          </a:p>
          <a:p>
            <a:pPr marL="514350" lvl="0" indent="-514350">
              <a:buFont typeface="+mj-lt"/>
              <a:buAutoNum type="arabicPeriod"/>
            </a:pPr>
            <a:endParaRPr lang="en-US" altLang="en-US" sz="3200"/>
          </a:p>
          <a:p>
            <a:pPr marL="514350" lvl="0" indent="-514350">
              <a:buFont typeface="+mj-lt"/>
              <a:buAutoNum type="arabicPeriod"/>
            </a:pPr>
            <a:r>
              <a:rPr lang="en-US" altLang="en-US" sz="3200"/>
              <a:t>Find the </a:t>
            </a:r>
            <a:r>
              <a:rPr lang="en-US" sz="3200" b="1">
                <a:solidFill>
                  <a:srgbClr val="D8226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en-US" sz="3200"/>
              <a:t> line</a:t>
            </a:r>
          </a:p>
          <a:p>
            <a:pPr marL="514350" lvl="0" indent="-514350">
              <a:buFont typeface="+mj-lt"/>
              <a:buAutoNum type="arabicPeriod"/>
            </a:pPr>
            <a:endParaRPr lang="en-US" altLang="en-US" sz="3200"/>
          </a:p>
          <a:p>
            <a:pPr marL="514350" lvl="0" indent="-514350">
              <a:buFont typeface="+mj-lt"/>
              <a:buAutoNum type="arabicPeriod"/>
            </a:pPr>
            <a:r>
              <a:rPr lang="en-US" altLang="en-US" sz="3200"/>
              <a:t>Add log line instead</a:t>
            </a:r>
            <a:endParaRPr lang="ru-RU" altLang="en-US" sz="3200"/>
          </a:p>
          <a:p>
            <a:pPr marL="514350" lvl="0" indent="-514350">
              <a:buFont typeface="+mj-lt"/>
              <a:buAutoNum type="arabicPeriod"/>
            </a:pPr>
            <a:endParaRPr lang="en-US" altLang="en-US" sz="3200"/>
          </a:p>
          <a:p>
            <a:pPr marL="514350" lvl="0" indent="-514350">
              <a:buFont typeface="+mj-lt"/>
              <a:buAutoNum type="arabicPeriod"/>
            </a:pPr>
            <a:r>
              <a:rPr lang="en-US" altLang="en-US" sz="3200"/>
              <a:t>See which tests really break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5A01C3E0-9A54-9AAC-8251-C0DF7CF419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F2923-9154-4F1A-842B-E4768357063F}" type="datetime1">
              <a:rPr lang="en-US" smtClean="0"/>
              <a:t>7/18/2025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8CBC940-EFB3-BB9F-CD7C-CF042F6F37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Maxim Danilov, @danilovmy, maxim@wpshop.at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62BE902-4F01-C2C9-A795-674FD1343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C6F6D-30C6-435B-87DF-1F64EACF28E1}" type="slidenum">
              <a:rPr lang="en-US" smtClean="0"/>
              <a:t>39</a:t>
            </a:fld>
            <a:endParaRPr lang="en-US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2139A17C-4BEB-0E69-4652-C8E9FED8339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7967298" y="2925398"/>
            <a:ext cx="4163154" cy="260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3073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AC38932-0B8B-9441-AC5E-9DB274BB2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Thanks to my children for the illustrations</a:t>
            </a:r>
          </a:p>
        </p:txBody>
      </p:sp>
      <p:sp>
        <p:nvSpPr>
          <p:cNvPr id="11" name="Объект 10">
            <a:extLst>
              <a:ext uri="{FF2B5EF4-FFF2-40B4-BE49-F238E27FC236}">
                <a16:creationId xmlns:a16="http://schemas.microsoft.com/office/drawing/2014/main" id="{E996924F-585B-F1FD-512F-C33E2DAA66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D0F7047C-BEBB-A582-E145-65F3B41BDC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D4C35-FC2E-4127-BD18-A845C490F79A}" type="datetime1">
              <a:rPr lang="en-US" smtClean="0"/>
              <a:t>7/18/2025</a:t>
            </a:fld>
            <a:endParaRPr lang="en-US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63BA4C06-7C9C-365E-2B22-0030FB622E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Maxim Danilov, @danilovmy, maxim@wpshop.at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CA6660E-7169-AC0A-ED55-F4F5248CE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C6F6D-30C6-435B-87DF-1F64EACF28E1}" type="slidenum">
              <a:rPr lang="en-US" smtClean="0"/>
              <a:t>4</a:t>
            </a:fld>
            <a:endParaRPr lang="en-US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90EA9D5-4216-0039-508B-A19BE072AF2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3900" y="2165168"/>
            <a:ext cx="3556000" cy="384495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1C4C502-BF2E-33C5-29E4-5CE49389216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06820" y="2091852"/>
            <a:ext cx="5813509" cy="4085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97021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screen">
            <a:alphaModFix amt="15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4A323B8-ED80-6FE0-E19D-0F8BAA190E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998200" cy="1325563"/>
          </a:xfrm>
        </p:spPr>
        <p:txBody>
          <a:bodyPr>
            <a:normAutofit/>
          </a:bodyPr>
          <a:lstStyle/>
          <a:p>
            <a:r>
              <a:rPr lang="de-DE"/>
              <a:t>Thank for your attention!</a:t>
            </a:r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36D47D2-A475-E100-00BD-B50A4F15BA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sz="5800"/>
              <a:t>The time to </a:t>
            </a:r>
            <a:r>
              <a:rPr lang="en-US" sz="5800" b="1">
                <a:solidFill>
                  <a:srgbClr val="D8226B"/>
                </a:solidFill>
                <a:effectLst/>
                <a:latin typeface="Consolas" panose="020B0609020204030204" pitchFamily="49" charset="0"/>
              </a:rPr>
              <a:t>yield</a:t>
            </a:r>
            <a:r>
              <a:rPr lang="en-US" sz="5800"/>
              <a:t> questions and </a:t>
            </a:r>
            <a:r>
              <a:rPr lang="en-US" sz="5800" b="1">
                <a:solidFill>
                  <a:srgbClr val="D8226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5800"/>
              <a:t> answers.</a:t>
            </a:r>
          </a:p>
          <a:p>
            <a:pPr marL="0" indent="0">
              <a:buNone/>
            </a:pPr>
            <a:endParaRPr lang="de-DE" sz="5300"/>
          </a:p>
          <a:p>
            <a:pPr marL="0" indent="0">
              <a:buNone/>
            </a:pPr>
            <a:r>
              <a:rPr lang="de-DE" sz="4100"/>
              <a:t>Maxim Danilov</a:t>
            </a:r>
          </a:p>
          <a:p>
            <a:pPr marL="0" indent="0">
              <a:buNone/>
            </a:pPr>
            <a:r>
              <a:rPr lang="de-DE" sz="4100">
                <a:hlinkClick r:id="rId3"/>
              </a:rPr>
              <a:t>maxim@wpshop.at</a:t>
            </a:r>
            <a:r>
              <a:rPr lang="de-DE" sz="4100"/>
              <a:t> </a:t>
            </a:r>
          </a:p>
          <a:p>
            <a:pPr marL="0" indent="0">
              <a:buNone/>
            </a:pPr>
            <a:endParaRPr lang="de-DE" sz="4100"/>
          </a:p>
          <a:p>
            <a:pPr marL="0" indent="0">
              <a:buNone/>
            </a:pPr>
            <a:r>
              <a:rPr lang="de-DE" sz="4100"/>
              <a:t>Mentoring slots available on:</a:t>
            </a:r>
          </a:p>
          <a:p>
            <a:pPr marL="0" indent="0">
              <a:buNone/>
            </a:pPr>
            <a:r>
              <a:rPr lang="en-US" sz="4100">
                <a:hlinkClick r:id="rId4"/>
              </a:rPr>
              <a:t>https://adplist.org/mentors/maxim-danilov</a:t>
            </a:r>
            <a:endParaRPr lang="en-US" sz="4100"/>
          </a:p>
          <a:p>
            <a:pPr marL="0" indent="0">
              <a:buNone/>
            </a:pPr>
            <a:endParaRPr lang="en-US" sz="4100"/>
          </a:p>
          <a:p>
            <a:pPr marL="0" indent="0">
              <a:buNone/>
            </a:pPr>
            <a:endParaRPr lang="de-DE" sz="4100"/>
          </a:p>
          <a:p>
            <a:pPr marL="0" indent="0">
              <a:buNone/>
            </a:pPr>
            <a:r>
              <a:rPr lang="de-DE" sz="4100" b="1"/>
              <a:t>Play with code</a:t>
            </a:r>
            <a:r>
              <a:rPr lang="de-DE" sz="4100"/>
              <a:t>:</a:t>
            </a:r>
            <a:r>
              <a:rPr lang="ru-RU" sz="4100"/>
              <a:t> </a:t>
            </a:r>
            <a:r>
              <a:rPr lang="en-US" sz="4100"/>
              <a:t>bitbucket.org/danilovmy/pyconlt25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60F50E3-6F1F-B8F4-404A-0684004B20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F5555-1F18-4ACB-80CA-9E9D5FBDC6EC}" type="datetime1">
              <a:rPr lang="en-US" smtClean="0"/>
              <a:t>7/18/2025</a:t>
            </a:fld>
            <a:endParaRPr lang="en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E823D8F-CBD9-7F9B-A506-3EF271034C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Maxim Danilov, @danilovmy, maxim@wpshop.at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74C6533-93EF-E541-3F99-C4E5B0E3C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C6F6D-30C6-435B-87DF-1F64EACF28E1}" type="slidenum">
              <a:rPr lang="en-US" smtClean="0"/>
              <a:t>40</a:t>
            </a:fld>
            <a:endParaRPr lang="en-US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017E7CD-33F2-BBFB-9F60-EF31D320A4E3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61400" y="3746500"/>
            <a:ext cx="2565400" cy="256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09166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6CCDDD7-02F5-E4B9-3315-07392A371E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Additional Resources:</a:t>
            </a:r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629165C-8208-85F9-38B1-B1730C2FB3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Łukasz Langa - Thinking In Coroutines 2016</a:t>
            </a:r>
          </a:p>
          <a:p>
            <a:pPr marL="0" indent="0">
              <a:buNone/>
            </a:pPr>
            <a:endParaRPr lang="en-US"/>
          </a:p>
          <a:p>
            <a:r>
              <a:rPr lang="en-US"/>
              <a:t>David Beazley – “Generator Tricks for Systems Programmers”  2008</a:t>
            </a:r>
          </a:p>
          <a:p>
            <a:endParaRPr lang="en-US"/>
          </a:p>
          <a:p>
            <a:r>
              <a:rPr lang="en-US"/>
              <a:t>Me. “What are you yield from” 2023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F42E81C-84C0-FC55-B632-D0943E4570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502BC-ADA2-49AA-9707-706EAC82F88B}" type="datetime1">
              <a:rPr lang="en-US" smtClean="0"/>
              <a:t>7/18/2025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EF1FEE7-1488-B1AD-9144-F5E320D888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Maxim Danilov, @danilovmy, maxim@wpshop.at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3139D5A-C7BC-1372-50C4-154CEEF1CF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C6F6D-30C6-435B-87DF-1F64EACF28E1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4910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screen">
            <a:alphaModFix amt="58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6B8BC23-CEF6-53E2-247F-0B29CD16B9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not to </a:t>
            </a:r>
            <a:r>
              <a:rPr lang="en-US">
                <a:effectLst>
                  <a:glow rad="508000">
                    <a:srgbClr val="FFFFFF">
                      <a:alpha val="90000"/>
                    </a:srgbClr>
                  </a:glow>
                </a:effectLst>
              </a:rPr>
              <a:t>use </a:t>
            </a:r>
            <a:r>
              <a:rPr lang="en-US" b="0">
                <a:solidFill>
                  <a:srgbClr val="D8226B"/>
                </a:solidFill>
                <a:effectLst>
                  <a:glow rad="508000">
                    <a:srgbClr val="FFFFFF">
                      <a:alpha val="90000"/>
                    </a:srgbClr>
                  </a:glow>
                </a:effectLst>
                <a:latin typeface="Consolas" panose="020B0609020204030204" pitchFamily="49" charset="0"/>
              </a:rPr>
              <a:t>return</a:t>
            </a:r>
            <a:endParaRPr lang="en-US">
              <a:effectLst>
                <a:glow rad="508000">
                  <a:srgbClr val="FFFFFF">
                    <a:alpha val="90000"/>
                  </a:srgbClr>
                </a:glow>
              </a:effectLst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59AB1D9-D796-1AD0-07F6-98E2FDD775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/>
              <a:t>In large distributed Python codebases, debugging unexpected side</a:t>
            </a:r>
            <a:r>
              <a:rPr lang="ru-RU"/>
              <a:t>-</a:t>
            </a:r>
            <a:r>
              <a:rPr lang="de-DE"/>
              <a:t>e</a:t>
            </a:r>
            <a:r>
              <a:rPr lang="en-US"/>
              <a:t>ffects takes </a:t>
            </a:r>
            <a:r>
              <a:rPr lang="de-DE"/>
              <a:t>much more time than </a:t>
            </a:r>
            <a:r>
              <a:rPr lang="en-US"/>
              <a:t>testing returned values.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64367CB-00AA-1F5E-837F-926433B401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E8648-67FE-4773-A22A-6FADF3FF2827}" type="datetime1">
              <a:rPr lang="en-US" smtClean="0"/>
              <a:t>7/18/2025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9AD1FD7-CA6C-F926-75CF-63974DCA2B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Maxim Danilov, @danilovmy, maxim@wpshop.at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FB980F3-0AF5-C4D8-DCBF-0A243EC8D0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C6F6D-30C6-435B-87DF-1F64EACF28E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0352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6B8BC23-CEF6-53E2-247F-0B29CD16B9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My reasons to avoid </a:t>
            </a:r>
            <a:r>
              <a:rPr lang="en-US" b="0">
                <a:solidFill>
                  <a:srgbClr val="D8226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1"/>
              <a:t>.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59AB1D9-D796-1AD0-07F6-98E2FDD775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5600" y="1825625"/>
            <a:ext cx="5664200" cy="4351338"/>
          </a:xfrm>
        </p:spPr>
        <p:txBody>
          <a:bodyPr lIns="72000" rIns="72000">
            <a:no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sz="2400" b="1"/>
              <a:t>	Clarifying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2400"/>
              <a:t>Explicit events and intentional state changes</a:t>
            </a:r>
          </a:p>
          <a:p>
            <a:pPr marL="0" indent="0">
              <a:lnSpc>
                <a:spcPct val="110000"/>
              </a:lnSpc>
              <a:buNone/>
            </a:pPr>
            <a:endParaRPr lang="en-US" sz="2400"/>
          </a:p>
          <a:p>
            <a:pPr marL="0" indent="0">
              <a:lnSpc>
                <a:spcPct val="110000"/>
              </a:lnSpc>
              <a:buNone/>
            </a:pPr>
            <a:r>
              <a:rPr lang="en-US" sz="2400" b="1"/>
              <a:t>	Readability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2400"/>
              <a:t>The code declares what it does</a:t>
            </a:r>
            <a:endParaRPr lang="de-DE" sz="2400"/>
          </a:p>
          <a:p>
            <a:pPr marL="0" indent="0">
              <a:lnSpc>
                <a:spcPct val="110000"/>
              </a:lnSpc>
              <a:buNone/>
            </a:pPr>
            <a:endParaRPr lang="de-DE" sz="2400"/>
          </a:p>
          <a:p>
            <a:pPr marL="0" indent="0">
              <a:lnSpc>
                <a:spcPct val="110000"/>
              </a:lnSpc>
              <a:buNone/>
            </a:pPr>
            <a:r>
              <a:rPr lang="de-DE" sz="2400" b="1"/>
              <a:t>	Decoupling</a:t>
            </a: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sz="2400"/>
              <a:t>Code not affected by the return value.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EEFCEA6A-168F-C9BD-AA93-D7F0EADE6A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5859379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sz="2800" b="1"/>
              <a:t>	Testability</a:t>
            </a:r>
            <a:endParaRPr lang="de-DE" sz="2800" b="1"/>
          </a:p>
          <a:p>
            <a:pPr marL="0" indent="0">
              <a:lnSpc>
                <a:spcPct val="120000"/>
              </a:lnSpc>
              <a:buNone/>
            </a:pPr>
            <a:r>
              <a:rPr lang="de-DE" sz="2800"/>
              <a:t>T</a:t>
            </a:r>
            <a:r>
              <a:rPr lang="en-US" sz="2800"/>
              <a:t>esting the events and state changes</a:t>
            </a:r>
          </a:p>
          <a:p>
            <a:pPr marL="0" indent="0">
              <a:lnSpc>
                <a:spcPct val="120000"/>
              </a:lnSpc>
              <a:buNone/>
            </a:pPr>
            <a:endParaRPr lang="en-US" sz="2800"/>
          </a:p>
          <a:p>
            <a:pPr marL="0" indent="0">
              <a:lnSpc>
                <a:spcPct val="120000"/>
              </a:lnSpc>
              <a:buNone/>
            </a:pPr>
            <a:r>
              <a:rPr lang="en-US" sz="2800" b="1"/>
              <a:t>	Concurrency</a:t>
            </a:r>
            <a:r>
              <a:rPr lang="en-US" sz="2800"/>
              <a:t>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2800"/>
              <a:t>Don’t need to await a returning value</a:t>
            </a:r>
          </a:p>
          <a:p>
            <a:pPr marL="0" indent="0">
              <a:lnSpc>
                <a:spcPct val="120000"/>
              </a:lnSpc>
              <a:buNone/>
            </a:pPr>
            <a:endParaRPr lang="en-US" sz="2800"/>
          </a:p>
          <a:p>
            <a:pPr marL="0" indent="0">
              <a:lnSpc>
                <a:spcPct val="120000"/>
              </a:lnSpc>
              <a:buNone/>
            </a:pPr>
            <a:r>
              <a:rPr lang="en-US" sz="2800" b="1"/>
              <a:t>	</a:t>
            </a:r>
            <a:r>
              <a:rPr lang="de-DE" sz="2800" b="1"/>
              <a:t>U</a:t>
            </a:r>
            <a:r>
              <a:rPr lang="en-US" sz="2800" b="1"/>
              <a:t>nconventionality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2800"/>
              <a:t>New solutions expand experience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36B614E-EB59-73EE-D29E-5C68EA599E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551B9-3A79-4E1D-8DCF-0A0E44FDFAE7}" type="datetime1">
              <a:rPr lang="en-US" smtClean="0"/>
              <a:t>7/18/2025</a:t>
            </a:fld>
            <a:endParaRPr lang="en-US"/>
          </a:p>
        </p:txBody>
      </p:sp>
      <p:sp>
        <p:nvSpPr>
          <p:cNvPr id="7" name="Нижний колонтитул 6">
            <a:extLst>
              <a:ext uri="{FF2B5EF4-FFF2-40B4-BE49-F238E27FC236}">
                <a16:creationId xmlns:a16="http://schemas.microsoft.com/office/drawing/2014/main" id="{3CF05F37-15C1-6BDD-6245-BBCF582461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Maxim Danilov, @danilovmy, maxim@wpshop.at</a:t>
            </a:r>
          </a:p>
        </p:txBody>
      </p:sp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58D226D3-B1D3-B7B5-391A-7621F7C6C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C6F6D-30C6-435B-87DF-1F64EACF28E1}" type="slidenum">
              <a:rPr lang="en-US" smtClean="0"/>
              <a:t>6</a:t>
            </a:fld>
            <a:endParaRPr lang="en-US"/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13C0E66-6FBB-778E-0E1F-BAABED11F46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5597187">
            <a:off x="6454692" y="3230340"/>
            <a:ext cx="632387" cy="732820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DB5EC7D1-BABD-AA2D-A93F-6A18F2D424C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54933" y="1646238"/>
            <a:ext cx="745546" cy="794601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A319B62-FCE5-0FED-520B-D0F55A6FC1A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4800608">
            <a:off x="465426" y="3649560"/>
            <a:ext cx="745547" cy="747915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C5D1A31C-E97A-598C-608F-7D50B1E5A8F0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7070584">
            <a:off x="6237163" y="4739478"/>
            <a:ext cx="771675" cy="813649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F8D00137-5486-9E98-8FF4-A522DF2C79E7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014861">
            <a:off x="556685" y="1651677"/>
            <a:ext cx="716454" cy="855935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5931D6B7-FA1E-34B4-56B2-BE7B1775F14B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442199" y="5250544"/>
            <a:ext cx="794600" cy="7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2160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screen">
            <a:alphaModFix amt="25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t="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4275B096-E460-A92A-8A50-13C011188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>
                <a:solidFill>
                  <a:srgbClr val="D8226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/>
              <a:t> statement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71022646-0492-6B2A-732B-4FDC65CC68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Language basics &amp; pitfalls</a:t>
            </a:r>
          </a:p>
        </p:txBody>
      </p:sp>
      <p:sp>
        <p:nvSpPr>
          <p:cNvPr id="2" name="Дата 1">
            <a:extLst>
              <a:ext uri="{FF2B5EF4-FFF2-40B4-BE49-F238E27FC236}">
                <a16:creationId xmlns:a16="http://schemas.microsoft.com/office/drawing/2014/main" id="{9BD36968-0638-AE5A-4CDF-9FC7985005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AF079-515A-470D-8D36-33D78D75A9C9}" type="datetime1">
              <a:rPr lang="en-US" smtClean="0"/>
              <a:t>7/18/2025</a:t>
            </a:fld>
            <a:endParaRPr lang="en-US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10FC46D1-5D22-85B9-1665-8478019C95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Maxim Danilov, @danilovmy, maxim@wpshop.at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745BB27-4AB1-5410-4F4F-B87EBC5611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C6F6D-30C6-435B-87DF-1F64EACF28E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3693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28E9A5B-79E6-D09D-FBDF-9B88CD06F5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>
                <a:solidFill>
                  <a:srgbClr val="D8226B"/>
                </a:solidFill>
                <a:effectLst/>
                <a:latin typeface="Consolas" panose="020B0609020204030204" pitchFamily="49" charset="0"/>
              </a:rPr>
              <a:t>return</a:t>
            </a:r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09AB5F8-F452-3BFA-F54A-2C0A76319E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de-DE"/>
          </a:p>
          <a:p>
            <a:r>
              <a:rPr lang="de-DE"/>
              <a:t>Basis syntax of python language</a:t>
            </a:r>
          </a:p>
          <a:p>
            <a:pPr marL="0" indent="0">
              <a:buNone/>
            </a:pPr>
            <a:endParaRPr lang="de-DE"/>
          </a:p>
          <a:p>
            <a:r>
              <a:rPr lang="de-DE"/>
              <a:t>Python always </a:t>
            </a:r>
            <a:r>
              <a:rPr lang="en-US" b="0">
                <a:solidFill>
                  <a:srgbClr val="D8226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>
                <a:solidFill>
                  <a:srgbClr val="DBDBDB"/>
                </a:solidFill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b="0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/>
              <a:t>from function/method</a:t>
            </a:r>
          </a:p>
          <a:p>
            <a:pPr marL="0" indent="0">
              <a:buNone/>
            </a:pPr>
            <a:endParaRPr lang="de-DE"/>
          </a:p>
          <a:p>
            <a:r>
              <a:rPr lang="de-DE"/>
              <a:t>If </a:t>
            </a:r>
            <a:r>
              <a:rPr lang="en-US" b="0">
                <a:solidFill>
                  <a:srgbClr val="D8226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de-DE"/>
              <a:t> is omitted – python adds </a:t>
            </a:r>
            <a:r>
              <a:rPr lang="en-US" b="0">
                <a:solidFill>
                  <a:srgbClr val="D8226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de-DE"/>
              <a:t>.</a:t>
            </a:r>
          </a:p>
          <a:p>
            <a:endParaRPr lang="de-DE"/>
          </a:p>
          <a:p>
            <a:endParaRPr lang="de-DE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C55FA46-56E9-E12B-6AFB-64032EB7A5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CDD28-F338-434D-A443-65BC7143041E}" type="datetime1">
              <a:rPr lang="en-US" smtClean="0"/>
              <a:t>7/18/2025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8627E07-CE2E-A859-E511-BE21736CE2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Maxim Danilov, @danilovmy, maxim@wpshop.at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BB9B547-1D6F-DE3A-A7C7-9526C905A3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C6F6D-30C6-435B-87DF-1F64EACF28E1}" type="slidenum">
              <a:rPr lang="en-US" smtClean="0"/>
              <a:t>8</a:t>
            </a:fld>
            <a:endParaRPr lang="en-US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6705199-27E9-DEC1-FB80-FC3EDADA010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417132" y="570665"/>
            <a:ext cx="1440177" cy="2240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2595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9A3876B-E1B8-A83A-2110-C4E0A6EFA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0">
                <a:solidFill>
                  <a:srgbClr val="D8226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de-DE"/>
              <a:t> </a:t>
            </a:r>
            <a:r>
              <a:rPr lang="en-US">
                <a:solidFill>
                  <a:srgbClr val="AE81FF"/>
                </a:solidFill>
                <a:latin typeface="Consolas" panose="020B0609020204030204" pitchFamily="49" charset="0"/>
              </a:rPr>
              <a:t>value</a:t>
            </a:r>
            <a:r>
              <a:rPr lang="en-US"/>
              <a:t> </a:t>
            </a:r>
            <a:r>
              <a:rPr lang="ru-RU"/>
              <a:t> </a:t>
            </a:r>
            <a:r>
              <a:rPr lang="de-DE"/>
              <a:t>VS</a:t>
            </a:r>
            <a:r>
              <a:rPr lang="ru-RU"/>
              <a:t> </a:t>
            </a:r>
            <a:r>
              <a:rPr lang="en-US" sz="4400" b="0">
                <a:solidFill>
                  <a:srgbClr val="D8226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de-DE"/>
              <a:t> </a:t>
            </a:r>
            <a:r>
              <a:rPr lang="en-US" sz="4400" b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None</a:t>
            </a:r>
            <a:endParaRPr lang="en-US"/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BD180621-36E4-BB27-426D-CFE8A9955B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b="1">
                <a:solidFill>
                  <a:srgbClr val="D8226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/>
              <a:t> value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56C0F125-1946-79A4-1A41-B90AC75105D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3200" b="1" i="1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3200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3200" b="1">
                <a:solidFill>
                  <a:srgbClr val="98CE2B"/>
                </a:solidFill>
                <a:latin typeface="Consolas" panose="020B0609020204030204" pitchFamily="49" charset="0"/>
              </a:rPr>
              <a:t>ret</a:t>
            </a:r>
            <a:r>
              <a:rPr lang="en-US" sz="3200" b="1">
                <a:solidFill>
                  <a:srgbClr val="98CE2B"/>
                </a:solidFill>
                <a:effectLst/>
                <a:latin typeface="Consolas" panose="020B0609020204030204" pitchFamily="49" charset="0"/>
              </a:rPr>
              <a:t>_value</a:t>
            </a:r>
            <a:r>
              <a:rPr lang="en-US" sz="3200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3200" b="1" i="1">
                <a:solidFill>
                  <a:srgbClr val="E2861D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sz="3200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3200" b="1" i="1">
                <a:solidFill>
                  <a:srgbClr val="E2861D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sz="3200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3200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    e </a:t>
            </a:r>
            <a:r>
              <a:rPr lang="en-US" sz="3200" b="1">
                <a:solidFill>
                  <a:srgbClr val="D8226B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3200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 a </a:t>
            </a:r>
            <a:r>
              <a:rPr lang="en-US" sz="3200" b="1">
                <a:solidFill>
                  <a:srgbClr val="D8226B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sz="3200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 b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3200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3200" b="1">
                <a:solidFill>
                  <a:srgbClr val="D8226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3200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 e</a:t>
            </a:r>
            <a:endParaRPr lang="ru-RU" sz="3200" b="1">
              <a:solidFill>
                <a:srgbClr val="DBDBDB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ru-RU" sz="3200" b="1">
              <a:solidFill>
                <a:srgbClr val="DBDBDB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/>
              <a:t>…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/>
              <a:t>LOAD_FAST                2 (e)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/>
              <a:t>RETURN_VALUE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3200" b="1">
              <a:solidFill>
                <a:srgbClr val="DBDBDB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b="0">
              <a:solidFill>
                <a:srgbClr val="AE81F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928232FB-FB7A-172E-4517-2B92D4479FF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skip  </a:t>
            </a:r>
            <a:r>
              <a:rPr lang="en-US" sz="2400">
                <a:solidFill>
                  <a:srgbClr val="D8226B"/>
                </a:solidFill>
                <a:effectLst/>
                <a:latin typeface="Consolas" panose="020B0609020204030204" pitchFamily="49" charset="0"/>
              </a:rPr>
              <a:t>return </a:t>
            </a:r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or  </a:t>
            </a:r>
            <a:r>
              <a:rPr lang="de-DE" sz="2400">
                <a:solidFill>
                  <a:srgbClr val="D8226B"/>
                </a:solidFill>
                <a:effectLst/>
                <a:latin typeface="Consolas" panose="020B0609020204030204" pitchFamily="49" charset="0"/>
              </a:rPr>
              <a:t>r</a:t>
            </a:r>
            <a:r>
              <a:rPr lang="en-US" sz="2400">
                <a:solidFill>
                  <a:srgbClr val="D8226B"/>
                </a:solidFill>
                <a:effectLst/>
                <a:latin typeface="Consolas" panose="020B0609020204030204" pitchFamily="49" charset="0"/>
              </a:rPr>
              <a:t>eturn</a:t>
            </a:r>
            <a:r>
              <a:rPr lang="de-DE" b="0">
                <a:solidFill>
                  <a:srgbClr val="D8226B"/>
                </a:solidFill>
                <a:latin typeface="Consolas" panose="020B0609020204030204" pitchFamily="49" charset="0"/>
              </a:rPr>
              <a:t> </a:t>
            </a:r>
            <a:r>
              <a:rPr lang="en-US" sz="240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None</a:t>
            </a:r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Объект 6">
            <a:extLst>
              <a:ext uri="{FF2B5EF4-FFF2-40B4-BE49-F238E27FC236}">
                <a16:creationId xmlns:a16="http://schemas.microsoft.com/office/drawing/2014/main" id="{7920D981-FB2E-132D-1BD7-6EB9A40B771F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3200" b="1" i="1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3200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3200" b="1">
                <a:solidFill>
                  <a:srgbClr val="98CE2B"/>
                </a:solidFill>
                <a:effectLst/>
                <a:latin typeface="Consolas" panose="020B0609020204030204" pitchFamily="49" charset="0"/>
              </a:rPr>
              <a:t>without</a:t>
            </a:r>
            <a:r>
              <a:rPr lang="en-US" sz="3200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3200" b="1" i="1">
                <a:solidFill>
                  <a:srgbClr val="E2861D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sz="3200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3200" b="1" i="1">
                <a:solidFill>
                  <a:srgbClr val="E2861D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sz="3200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pPr marL="0" indent="0">
              <a:buNone/>
            </a:pPr>
            <a:r>
              <a:rPr lang="en-US" sz="3200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    e </a:t>
            </a:r>
            <a:r>
              <a:rPr lang="de-DE" sz="3200" b="1">
                <a:solidFill>
                  <a:srgbClr val="D8226B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3200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 a </a:t>
            </a:r>
            <a:r>
              <a:rPr lang="en-US" sz="3200" b="1">
                <a:solidFill>
                  <a:srgbClr val="D8226B"/>
                </a:solidFill>
                <a:effectLst/>
                <a:latin typeface="Consolas" panose="020B0609020204030204" pitchFamily="49" charset="0"/>
              </a:rPr>
              <a:t>+ </a:t>
            </a:r>
            <a:r>
              <a:rPr lang="en-US" sz="3200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b</a:t>
            </a:r>
          </a:p>
          <a:p>
            <a:pPr marL="0" indent="0">
              <a:buNone/>
            </a:pPr>
            <a:r>
              <a:rPr lang="en-US" sz="2800" b="1">
                <a:solidFill>
                  <a:srgbClr val="D8226B"/>
                </a:solidFill>
                <a:effectLst/>
                <a:latin typeface="Consolas" panose="020B0609020204030204" pitchFamily="49" charset="0"/>
              </a:rPr>
              <a:t>	</a:t>
            </a:r>
            <a:r>
              <a:rPr lang="en-US" b="1">
                <a:solidFill>
                  <a:srgbClr val="75715E"/>
                </a:solidFill>
                <a:effectLst/>
                <a:latin typeface="Consolas" panose="020B0609020204030204" pitchFamily="49" charset="0"/>
              </a:rPr>
              <a:t># return None</a:t>
            </a:r>
            <a:endParaRPr lang="ru-RU" b="1">
              <a:solidFill>
                <a:srgbClr val="AE81FF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ru-RU" sz="2800" b="1">
              <a:solidFill>
                <a:srgbClr val="AE81FF"/>
              </a:solidFill>
              <a:latin typeface="Consolas" panose="020B0609020204030204" pitchFamily="49" charset="0"/>
              <a:cs typeface="Calibri" panose="020F050202020403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2800">
                <a:latin typeface="Calibri" panose="020F0502020204030204" pitchFamily="34" charset="0"/>
                <a:cs typeface="Calibri" panose="020F0502020204030204" pitchFamily="34" charset="0"/>
              </a:rPr>
              <a:t>…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800">
                <a:latin typeface="Calibri" panose="020F0502020204030204" pitchFamily="34" charset="0"/>
                <a:cs typeface="Calibri" panose="020F0502020204030204" pitchFamily="34" charset="0"/>
              </a:rPr>
              <a:t>POP_TOP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800">
                <a:latin typeface="Calibri" panose="020F0502020204030204" pitchFamily="34" charset="0"/>
                <a:cs typeface="Calibri" panose="020F0502020204030204" pitchFamily="34" charset="0"/>
              </a:rPr>
              <a:t>RETURN_CONST             0 (None)</a:t>
            </a:r>
            <a:endParaRPr lang="ru-RU" sz="2800">
              <a:solidFill>
                <a:srgbClr val="AE81FF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ru-RU" b="1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b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93B967B4-3447-ED41-63BB-BF6949E452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84715C-1386-455A-AA8B-602B525302C9}" type="datetime1">
              <a:rPr lang="en-US" smtClean="0"/>
              <a:t>7/18/2025</a:t>
            </a:fld>
            <a:endParaRPr lang="en-US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8DD0B4A1-A53B-1A52-B2BE-A5E4D45A8B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Maxim Danilov, @danilovmy, maxim@wpshop.at</a:t>
            </a:r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15801B36-04B0-9E4E-E4DD-9D7E3F531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C6F6D-30C6-435B-87DF-1F64EACF28E1}" type="slidenum">
              <a:rPr lang="en-US" smtClean="0"/>
              <a:t>9</a:t>
            </a:fld>
            <a:endParaRPr lang="en-US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DE785CE-137E-A412-DBEC-3E65CB977C7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951156" y="3412227"/>
            <a:ext cx="1157714" cy="1934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896798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EuroPython">
      <a:dk1>
        <a:srgbClr val="152438"/>
      </a:dk1>
      <a:lt1>
        <a:srgbClr val="FFFFFF"/>
      </a:lt1>
      <a:dk2>
        <a:srgbClr val="44546A"/>
      </a:dk2>
      <a:lt2>
        <a:srgbClr val="F5E5D6"/>
      </a:lt2>
      <a:accent1>
        <a:srgbClr val="6B5CA5"/>
      </a:accent1>
      <a:accent2>
        <a:srgbClr val="EE714B"/>
      </a:accent2>
      <a:accent3>
        <a:srgbClr val="D4D5E4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EuroPython">
      <a:majorFont>
        <a:latin typeface="Segoe UI Black"/>
        <a:ea typeface=""/>
        <a:cs typeface=""/>
      </a:majorFont>
      <a:minorFont>
        <a:latin typeface="Segoe UI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3503</TotalTime>
  <Words>2181</Words>
  <Application>Microsoft Office PowerPoint</Application>
  <PresentationFormat>Широкоэкранный</PresentationFormat>
  <Paragraphs>475</Paragraphs>
  <Slides>41</Slides>
  <Notes>6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41</vt:i4>
      </vt:variant>
    </vt:vector>
  </HeadingPairs>
  <TitlesOfParts>
    <vt:vector size="49" baseType="lpstr">
      <vt:lpstr>-apple-system</vt:lpstr>
      <vt:lpstr>Arial</vt:lpstr>
      <vt:lpstr>Calibri</vt:lpstr>
      <vt:lpstr>Consolas</vt:lpstr>
      <vt:lpstr>Roboto</vt:lpstr>
      <vt:lpstr>Segoe UI</vt:lpstr>
      <vt:lpstr>Segoe UI Black</vt:lpstr>
      <vt:lpstr>Тема Office</vt:lpstr>
      <vt:lpstr>The art of yield</vt:lpstr>
      <vt:lpstr>Who I am</vt:lpstr>
      <vt:lpstr>Special thanks to my family for the support:</vt:lpstr>
      <vt:lpstr>Thanks to my children for the illustrations</vt:lpstr>
      <vt:lpstr>Why not to use return</vt:lpstr>
      <vt:lpstr>My reasons to avoid return.</vt:lpstr>
      <vt:lpstr>return statement</vt:lpstr>
      <vt:lpstr>return</vt:lpstr>
      <vt:lpstr>return value  VS return None</vt:lpstr>
      <vt:lpstr>in generators return is not always return:</vt:lpstr>
      <vt:lpstr>More criticism of PEP 479</vt:lpstr>
      <vt:lpstr>Summary for explicit return statement:</vt:lpstr>
      <vt:lpstr>Captain Obvious, how to avoid return?</vt:lpstr>
      <vt:lpstr>Don’t use return in your code</vt:lpstr>
      <vt:lpstr>Some frameworks allow skip return</vt:lpstr>
      <vt:lpstr>Some code constructs allow skip return</vt:lpstr>
      <vt:lpstr>Don‘t use return in code with right tools:</vt:lpstr>
      <vt:lpstr>return statement not needed</vt:lpstr>
      <vt:lpstr>State, Event, Transition </vt:lpstr>
      <vt:lpstr>State-machine example:</vt:lpstr>
      <vt:lpstr>State-machine example:</vt:lpstr>
      <vt:lpstr>FSM Principles:</vt:lpstr>
      <vt:lpstr>If return not needed</vt:lpstr>
      <vt:lpstr>return-less libraries and frameworks</vt:lpstr>
      <vt:lpstr>Any other legal form to get data.</vt:lpstr>
      <vt:lpstr>Exception-Result propagation</vt:lpstr>
      <vt:lpstr>Where used:</vt:lpstr>
      <vt:lpstr>Exception instead of return</vt:lpstr>
      <vt:lpstr>Alternative data-flow strategies.</vt:lpstr>
      <vt:lpstr>Coroutine:</vt:lpstr>
      <vt:lpstr>Coroutine‑backed attribute (read &amp; write)</vt:lpstr>
      <vt:lpstr>Coroutine based attribute:</vt:lpstr>
      <vt:lpstr>yield backed methods:</vt:lpstr>
      <vt:lpstr>Generator/coroutine based methods:</vt:lpstr>
      <vt:lpstr>When not to drop return</vt:lpstr>
      <vt:lpstr>Use return</vt:lpstr>
      <vt:lpstr>Finally</vt:lpstr>
      <vt:lpstr>Key take‑aways:</vt:lpstr>
      <vt:lpstr>Try it yourself at home</vt:lpstr>
      <vt:lpstr>Thank for your attention!</vt:lpstr>
      <vt:lpstr>Additional Resources: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art of yield</dc:title>
  <dc:creator>Maxim Danilov</dc:creator>
  <cp:lastModifiedBy>Maxim Danilov</cp:lastModifiedBy>
  <cp:revision>79</cp:revision>
  <dcterms:created xsi:type="dcterms:W3CDTF">2025-04-18T17:25:54Z</dcterms:created>
  <dcterms:modified xsi:type="dcterms:W3CDTF">2025-07-18T10:38:24Z</dcterms:modified>
</cp:coreProperties>
</file>